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27"/>
  </p:notesMasterIdLst>
  <p:sldIdLst>
    <p:sldId id="256" r:id="rId2"/>
    <p:sldId id="257" r:id="rId3"/>
    <p:sldId id="258" r:id="rId4"/>
    <p:sldId id="277" r:id="rId5"/>
    <p:sldId id="259" r:id="rId6"/>
    <p:sldId id="260" r:id="rId7"/>
    <p:sldId id="261" r:id="rId8"/>
    <p:sldId id="262" r:id="rId9"/>
    <p:sldId id="279" r:id="rId10"/>
    <p:sldId id="263" r:id="rId11"/>
    <p:sldId id="278" r:id="rId12"/>
    <p:sldId id="280" r:id="rId13"/>
    <p:sldId id="265" r:id="rId14"/>
    <p:sldId id="266" r:id="rId15"/>
    <p:sldId id="267" r:id="rId16"/>
    <p:sldId id="281" r:id="rId17"/>
    <p:sldId id="268" r:id="rId18"/>
    <p:sldId id="269" r:id="rId19"/>
    <p:sldId id="270" r:id="rId20"/>
    <p:sldId id="271" r:id="rId21"/>
    <p:sldId id="272" r:id="rId22"/>
    <p:sldId id="273" r:id="rId23"/>
    <p:sldId id="274" r:id="rId24"/>
    <p:sldId id="275" r:id="rId25"/>
    <p:sldId id="282"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750"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76D8ED6-4833-465C-B82A-D202EA7B66A1}" type="datetimeFigureOut">
              <a:rPr lang="en-US" smtClean="0"/>
              <a:pPr/>
              <a:t>8/8/2012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B6AFD27-FE64-43AE-B38A-FA8FB3CBFC1D}" type="slidenum">
              <a:rPr lang="en-US" smtClean="0"/>
              <a:pPr/>
              <a:t>‹#›</a:t>
            </a:fld>
            <a:endParaRPr lang="en-US" dirty="0"/>
          </a:p>
        </p:txBody>
      </p:sp>
    </p:spTree>
    <p:extLst>
      <p:ext uri="{BB962C8B-B14F-4D97-AF65-F5344CB8AC3E}">
        <p14:creationId xmlns:p14="http://schemas.microsoft.com/office/powerpoint/2010/main" xmlns="" val="3431569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a:t>
            </a:r>
            <a:r>
              <a:rPr lang="en-US" baseline="0" dirty="0" smtClean="0"/>
              <a:t> Bracton was an English lawyer and cleric.  His convictions regarding prevention obviously paid off, granting him an extra 15 years beyond the average life span.</a:t>
            </a:r>
            <a:endParaRPr lang="en-US" dirty="0"/>
          </a:p>
        </p:txBody>
      </p:sp>
      <p:sp>
        <p:nvSpPr>
          <p:cNvPr id="4" name="Slide Number Placeholder 3"/>
          <p:cNvSpPr>
            <a:spLocks noGrp="1"/>
          </p:cNvSpPr>
          <p:nvPr>
            <p:ph type="sldNum" sz="quarter" idx="10"/>
          </p:nvPr>
        </p:nvSpPr>
        <p:spPr/>
        <p:txBody>
          <a:bodyPr/>
          <a:lstStyle/>
          <a:p>
            <a:fld id="{1B6AFD27-FE64-43AE-B38A-FA8FB3CBFC1D}" type="slidenum">
              <a:rPr lang="en-US" smtClean="0"/>
              <a:pPr/>
              <a:t>2</a:t>
            </a:fld>
            <a:endParaRPr lang="en-US" dirty="0"/>
          </a:p>
        </p:txBody>
      </p:sp>
    </p:spTree>
    <p:extLst>
      <p:ext uri="{BB962C8B-B14F-4D97-AF65-F5344CB8AC3E}">
        <p14:creationId xmlns:p14="http://schemas.microsoft.com/office/powerpoint/2010/main" xmlns="" val="13874956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malingering pain is a condition known</a:t>
            </a:r>
            <a:r>
              <a:rPr lang="en-US" baseline="0" dirty="0" smtClean="0"/>
              <a:t> as post-herpetic neuralgia.</a:t>
            </a:r>
            <a:endParaRPr lang="en-US" dirty="0"/>
          </a:p>
        </p:txBody>
      </p:sp>
      <p:sp>
        <p:nvSpPr>
          <p:cNvPr id="4" name="Slide Number Placeholder 3"/>
          <p:cNvSpPr>
            <a:spLocks noGrp="1"/>
          </p:cNvSpPr>
          <p:nvPr>
            <p:ph type="sldNum" sz="quarter" idx="10"/>
          </p:nvPr>
        </p:nvSpPr>
        <p:spPr/>
        <p:txBody>
          <a:bodyPr/>
          <a:lstStyle/>
          <a:p>
            <a:fld id="{1B6AFD27-FE64-43AE-B38A-FA8FB3CBFC1D}" type="slidenum">
              <a:rPr lang="en-US" smtClean="0"/>
              <a:pPr/>
              <a:t>21</a:t>
            </a:fld>
            <a:endParaRPr lang="en-US" dirty="0"/>
          </a:p>
        </p:txBody>
      </p:sp>
    </p:spTree>
    <p:extLst>
      <p:ext uri="{BB962C8B-B14F-4D97-AF65-F5344CB8AC3E}">
        <p14:creationId xmlns:p14="http://schemas.microsoft.com/office/powerpoint/2010/main" xmlns="" val="4134951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Smallpox was a worldwide scourge</a:t>
            </a:r>
            <a:r>
              <a:rPr lang="en-US" baseline="0" dirty="0" smtClean="0"/>
              <a:t> for CENTURIES, killing and permanently debilitating millions of people.  Those who survived the disease often suffered significant scarring, blindness, and loss of tissue on the nose, lips, and ears.  It is estimated that 400 million people died of smallpox across the world </a:t>
            </a:r>
            <a:r>
              <a:rPr lang="en-US" b="1" baseline="0" dirty="0" smtClean="0"/>
              <a:t>in the 20</a:t>
            </a:r>
            <a:r>
              <a:rPr lang="en-US" b="1" baseline="30000" dirty="0" smtClean="0"/>
              <a:t>th</a:t>
            </a:r>
            <a:r>
              <a:rPr lang="en-US" b="1" baseline="0" dirty="0" smtClean="0"/>
              <a:t> century alone</a:t>
            </a:r>
            <a:r>
              <a:rPr lang="en-US" b="0" baseline="0" dirty="0" smtClean="0"/>
              <a:t>.  Smallpox is still the only disease that has been 100% eradicated.  The last known case was in 1977.</a:t>
            </a:r>
            <a:endParaRPr lang="en-US" dirty="0"/>
          </a:p>
        </p:txBody>
      </p:sp>
      <p:sp>
        <p:nvSpPr>
          <p:cNvPr id="4" name="Slide Number Placeholder 3"/>
          <p:cNvSpPr>
            <a:spLocks noGrp="1"/>
          </p:cNvSpPr>
          <p:nvPr>
            <p:ph type="sldNum" sz="quarter" idx="10"/>
          </p:nvPr>
        </p:nvSpPr>
        <p:spPr/>
        <p:txBody>
          <a:bodyPr/>
          <a:lstStyle/>
          <a:p>
            <a:fld id="{1B6AFD27-FE64-43AE-B38A-FA8FB3CBFC1D}" type="slidenum">
              <a:rPr lang="en-US" smtClean="0"/>
              <a:pPr/>
              <a:t>3</a:t>
            </a:fld>
            <a:endParaRPr lang="en-US" dirty="0"/>
          </a:p>
        </p:txBody>
      </p:sp>
    </p:spTree>
    <p:extLst>
      <p:ext uri="{BB962C8B-B14F-4D97-AF65-F5344CB8AC3E}">
        <p14:creationId xmlns:p14="http://schemas.microsoft.com/office/powerpoint/2010/main" xmlns="" val="1545226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Most people are well</a:t>
            </a:r>
            <a:r>
              <a:rPr lang="en-US" baseline="0" dirty="0" smtClean="0"/>
              <a:t> aware of inoculations for infants and young children, but believe—erroneously—that the need for vaccinations ends in early childhood.</a:t>
            </a:r>
            <a:endParaRPr lang="en-US" dirty="0"/>
          </a:p>
        </p:txBody>
      </p:sp>
      <p:sp>
        <p:nvSpPr>
          <p:cNvPr id="4" name="Slide Number Placeholder 3"/>
          <p:cNvSpPr>
            <a:spLocks noGrp="1"/>
          </p:cNvSpPr>
          <p:nvPr>
            <p:ph type="sldNum" sz="quarter" idx="10"/>
          </p:nvPr>
        </p:nvSpPr>
        <p:spPr/>
        <p:txBody>
          <a:bodyPr/>
          <a:lstStyle/>
          <a:p>
            <a:fld id="{1B6AFD27-FE64-43AE-B38A-FA8FB3CBFC1D}" type="slidenum">
              <a:rPr lang="en-US" smtClean="0"/>
              <a:pPr/>
              <a:t>5</a:t>
            </a:fld>
            <a:endParaRPr lang="en-US" dirty="0"/>
          </a:p>
        </p:txBody>
      </p:sp>
    </p:spTree>
    <p:extLst>
      <p:ext uri="{BB962C8B-B14F-4D97-AF65-F5344CB8AC3E}">
        <p14:creationId xmlns:p14="http://schemas.microsoft.com/office/powerpoint/2010/main" xmlns="" val="1512929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Simply by virtue</a:t>
            </a:r>
            <a:r>
              <a:rPr lang="en-US" baseline="0" dirty="0" smtClean="0"/>
              <a:t> of being older—even without any other chronic health conditions—immunity is WANING, rendering the body susceptible to infection and illness.</a:t>
            </a:r>
            <a:endParaRPr lang="en-US" dirty="0"/>
          </a:p>
        </p:txBody>
      </p:sp>
      <p:sp>
        <p:nvSpPr>
          <p:cNvPr id="4" name="Slide Number Placeholder 3"/>
          <p:cNvSpPr>
            <a:spLocks noGrp="1"/>
          </p:cNvSpPr>
          <p:nvPr>
            <p:ph type="sldNum" sz="quarter" idx="10"/>
          </p:nvPr>
        </p:nvSpPr>
        <p:spPr/>
        <p:txBody>
          <a:bodyPr/>
          <a:lstStyle/>
          <a:p>
            <a:fld id="{1B6AFD27-FE64-43AE-B38A-FA8FB3CBFC1D}" type="slidenum">
              <a:rPr lang="en-US" smtClean="0"/>
              <a:pPr/>
              <a:t>6</a:t>
            </a:fld>
            <a:endParaRPr lang="en-US" dirty="0"/>
          </a:p>
        </p:txBody>
      </p:sp>
    </p:spTree>
    <p:extLst>
      <p:ext uri="{BB962C8B-B14F-4D97-AF65-F5344CB8AC3E}">
        <p14:creationId xmlns:p14="http://schemas.microsoft.com/office/powerpoint/2010/main" xmlns="" val="23335171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Encourage</a:t>
            </a:r>
            <a:r>
              <a:rPr lang="en-US" baseline="0" dirty="0" smtClean="0"/>
              <a:t> everyone you know to get a flu shot.  Flu shots are recommended for EVERYONE over the age of six months.  </a:t>
            </a:r>
            <a:endParaRPr lang="en-US" dirty="0"/>
          </a:p>
        </p:txBody>
      </p:sp>
      <p:sp>
        <p:nvSpPr>
          <p:cNvPr id="4" name="Slide Number Placeholder 3"/>
          <p:cNvSpPr>
            <a:spLocks noGrp="1"/>
          </p:cNvSpPr>
          <p:nvPr>
            <p:ph type="sldNum" sz="quarter" idx="10"/>
          </p:nvPr>
        </p:nvSpPr>
        <p:spPr/>
        <p:txBody>
          <a:bodyPr/>
          <a:lstStyle/>
          <a:p>
            <a:fld id="{1B6AFD27-FE64-43AE-B38A-FA8FB3CBFC1D}" type="slidenum">
              <a:rPr lang="en-US" smtClean="0"/>
              <a:pPr/>
              <a:t>8</a:t>
            </a:fld>
            <a:endParaRPr lang="en-US" dirty="0"/>
          </a:p>
        </p:txBody>
      </p:sp>
    </p:spTree>
    <p:extLst>
      <p:ext uri="{BB962C8B-B14F-4D97-AF65-F5344CB8AC3E}">
        <p14:creationId xmlns:p14="http://schemas.microsoft.com/office/powerpoint/2010/main" xmlns="" val="1004864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Research</a:t>
            </a:r>
            <a:r>
              <a:rPr lang="en-US" baseline="0" dirty="0" smtClean="0"/>
              <a:t> and surveillance on influenza and trends conducted in 130 flu centers in 101 nations.  In February, WHO makes a recommendation as to the best formulation, but each nation decides for itself what to include in its vaccines.  The FDA makes the decision for the US.  Some years the formulation is spot on; others, antigenic drift (changes in the flu strains) renders it less effective.  Flu strains can even change </a:t>
            </a:r>
            <a:r>
              <a:rPr lang="en-US" b="1" baseline="0" dirty="0" smtClean="0"/>
              <a:t>during</a:t>
            </a:r>
            <a:r>
              <a:rPr lang="en-US" b="0" baseline="0" dirty="0" smtClean="0"/>
              <a:t> a given flu season.  With a good match, the flu shot can prevent flu in 70-90 percent of healthy adults.</a:t>
            </a:r>
          </a:p>
          <a:p>
            <a:endParaRPr lang="en-US" b="0" baseline="0" dirty="0" smtClean="0"/>
          </a:p>
          <a:p>
            <a:r>
              <a:rPr lang="en-US" b="0" baseline="0" dirty="0" smtClean="0"/>
              <a:t>Because it takes six months to manufacture adequate immunization supplies, some manufacturers may begin growing their strains in January (based upon best guesses).</a:t>
            </a:r>
          </a:p>
          <a:p>
            <a:r>
              <a:rPr lang="en-US" b="0" baseline="0" dirty="0" smtClean="0"/>
              <a:t>Even a less-than-optimal match confers some protection.</a:t>
            </a:r>
            <a:endParaRPr lang="en-US" dirty="0"/>
          </a:p>
        </p:txBody>
      </p:sp>
      <p:sp>
        <p:nvSpPr>
          <p:cNvPr id="4" name="Slide Number Placeholder 3"/>
          <p:cNvSpPr>
            <a:spLocks noGrp="1"/>
          </p:cNvSpPr>
          <p:nvPr>
            <p:ph type="sldNum" sz="quarter" idx="10"/>
          </p:nvPr>
        </p:nvSpPr>
        <p:spPr/>
        <p:txBody>
          <a:bodyPr/>
          <a:lstStyle/>
          <a:p>
            <a:fld id="{1B6AFD27-FE64-43AE-B38A-FA8FB3CBFC1D}" type="slidenum">
              <a:rPr lang="en-US" smtClean="0"/>
              <a:pPr/>
              <a:t>9</a:t>
            </a:fld>
            <a:endParaRPr lang="en-US" dirty="0"/>
          </a:p>
        </p:txBody>
      </p:sp>
    </p:spTree>
    <p:extLst>
      <p:ext uri="{BB962C8B-B14F-4D97-AF65-F5344CB8AC3E}">
        <p14:creationId xmlns:p14="http://schemas.microsoft.com/office/powerpoint/2010/main" xmlns="" val="3504964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same seasonal flu shot given to younger folks may NOT be as effective with seniors, who have a diminished immune response.</a:t>
            </a:r>
            <a:endParaRPr lang="en-US" dirty="0"/>
          </a:p>
        </p:txBody>
      </p:sp>
      <p:sp>
        <p:nvSpPr>
          <p:cNvPr id="4" name="Slide Number Placeholder 3"/>
          <p:cNvSpPr>
            <a:spLocks noGrp="1"/>
          </p:cNvSpPr>
          <p:nvPr>
            <p:ph type="sldNum" sz="quarter" idx="10"/>
          </p:nvPr>
        </p:nvSpPr>
        <p:spPr/>
        <p:txBody>
          <a:bodyPr/>
          <a:lstStyle/>
          <a:p>
            <a:fld id="{1B6AFD27-FE64-43AE-B38A-FA8FB3CBFC1D}" type="slidenum">
              <a:rPr lang="en-US" smtClean="0"/>
              <a:pPr/>
              <a:t>10</a:t>
            </a:fld>
            <a:endParaRPr lang="en-US" dirty="0"/>
          </a:p>
        </p:txBody>
      </p:sp>
    </p:spTree>
    <p:extLst>
      <p:ext uri="{BB962C8B-B14F-4D97-AF65-F5344CB8AC3E}">
        <p14:creationId xmlns:p14="http://schemas.microsoft.com/office/powerpoint/2010/main" xmlns="" val="18108986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Any adult who was</a:t>
            </a:r>
            <a:r>
              <a:rPr lang="en-US" baseline="0" dirty="0" smtClean="0"/>
              <a:t> not innoculated for tetanus as a child will need a series of THREE tetanus shots for full immunity.</a:t>
            </a:r>
            <a:endParaRPr lang="en-US" dirty="0"/>
          </a:p>
        </p:txBody>
      </p:sp>
      <p:sp>
        <p:nvSpPr>
          <p:cNvPr id="4" name="Slide Number Placeholder 3"/>
          <p:cNvSpPr>
            <a:spLocks noGrp="1"/>
          </p:cNvSpPr>
          <p:nvPr>
            <p:ph type="sldNum" sz="quarter" idx="10"/>
          </p:nvPr>
        </p:nvSpPr>
        <p:spPr/>
        <p:txBody>
          <a:bodyPr/>
          <a:lstStyle/>
          <a:p>
            <a:fld id="{1B6AFD27-FE64-43AE-B38A-FA8FB3CBFC1D}" type="slidenum">
              <a:rPr lang="en-US" smtClean="0"/>
              <a:pPr/>
              <a:t>17</a:t>
            </a:fld>
            <a:endParaRPr lang="en-US" dirty="0"/>
          </a:p>
        </p:txBody>
      </p:sp>
    </p:spTree>
    <p:extLst>
      <p:ext uri="{BB962C8B-B14F-4D97-AF65-F5344CB8AC3E}">
        <p14:creationId xmlns:p14="http://schemas.microsoft.com/office/powerpoint/2010/main" xmlns="" val="27373914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scientific name for shingles is Herpes</a:t>
            </a:r>
            <a:r>
              <a:rPr lang="en-US" baseline="0" dirty="0" smtClean="0"/>
              <a:t> Zoster (</a:t>
            </a:r>
            <a:r>
              <a:rPr lang="en-US" b="1" baseline="0" dirty="0" smtClean="0"/>
              <a:t>not </a:t>
            </a:r>
            <a:r>
              <a:rPr lang="en-US" b="0" baseline="0" dirty="0" smtClean="0"/>
              <a:t>related to genital herpes).</a:t>
            </a:r>
            <a:endParaRPr lang="en-US" dirty="0"/>
          </a:p>
        </p:txBody>
      </p:sp>
      <p:sp>
        <p:nvSpPr>
          <p:cNvPr id="4" name="Slide Number Placeholder 3"/>
          <p:cNvSpPr>
            <a:spLocks noGrp="1"/>
          </p:cNvSpPr>
          <p:nvPr>
            <p:ph type="sldNum" sz="quarter" idx="10"/>
          </p:nvPr>
        </p:nvSpPr>
        <p:spPr/>
        <p:txBody>
          <a:bodyPr/>
          <a:lstStyle/>
          <a:p>
            <a:fld id="{1B6AFD27-FE64-43AE-B38A-FA8FB3CBFC1D}" type="slidenum">
              <a:rPr lang="en-US" smtClean="0"/>
              <a:pPr/>
              <a:t>20</a:t>
            </a:fld>
            <a:endParaRPr lang="en-US" dirty="0"/>
          </a:p>
        </p:txBody>
      </p:sp>
    </p:spTree>
    <p:extLst>
      <p:ext uri="{BB962C8B-B14F-4D97-AF65-F5344CB8AC3E}">
        <p14:creationId xmlns:p14="http://schemas.microsoft.com/office/powerpoint/2010/main" xmlns="" val="4190495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334A86-5AEE-4486-BD10-654A1DD487BD}" type="datetime1">
              <a:rPr lang="en-US" smtClean="0"/>
              <a:pPr/>
              <a:t>8/8/2012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29D9AF-F9A4-46F2-A65F-DC079476B1D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86DCB8-37F0-449B-B9DE-00158F53FC98}" type="datetime1">
              <a:rPr lang="en-US" smtClean="0"/>
              <a:pPr/>
              <a:t>8/8/2012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29D9AF-F9A4-46F2-A65F-DC079476B1D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5D554F-89B8-4713-8B4A-373453A065C4}" type="datetime1">
              <a:rPr lang="en-US" smtClean="0"/>
              <a:pPr/>
              <a:t>8/8/2012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29D9AF-F9A4-46F2-A65F-DC079476B1D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ABAED6-CD50-46F5-B824-7EFE7B4BEACE}" type="datetime1">
              <a:rPr lang="en-US" smtClean="0"/>
              <a:pPr/>
              <a:t>8/8/2012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29D9AF-F9A4-46F2-A65F-DC079476B1D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4E03F2-6CCC-40CC-BE7D-3B8676AC8C2C}" type="datetime1">
              <a:rPr lang="en-US" smtClean="0"/>
              <a:pPr/>
              <a:t>8/8/2012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29D9AF-F9A4-46F2-A65F-DC079476B1D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649E84-568F-49E8-962D-877CCC72BE45}" type="datetime1">
              <a:rPr lang="en-US" smtClean="0"/>
              <a:pPr/>
              <a:t>8/8/2012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29D9AF-F9A4-46F2-A65F-DC079476B1D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8330C0-F244-48CD-9F54-A7A8C99D6011}" type="datetime1">
              <a:rPr lang="en-US" smtClean="0"/>
              <a:pPr/>
              <a:t>8/8/2012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29D9AF-F9A4-46F2-A65F-DC079476B1D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3EA97A-23C2-4122-8576-34483A99F4D4}" type="datetime1">
              <a:rPr lang="en-US" smtClean="0"/>
              <a:pPr/>
              <a:t>8/8/2012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29D9AF-F9A4-46F2-A65F-DC079476B1D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E8E4C9-B246-43C7-84C3-7E4ED923446C}" type="datetime1">
              <a:rPr lang="en-US" smtClean="0"/>
              <a:pPr/>
              <a:t>8/8/2012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29D9AF-F9A4-46F2-A65F-DC079476B1D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9E56CA-CA4C-454E-93CC-F0905C3C3E15}" type="datetime1">
              <a:rPr lang="en-US" smtClean="0"/>
              <a:pPr/>
              <a:t>8/8/2012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29D9AF-F9A4-46F2-A65F-DC079476B1D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D43A77-354B-4F44-88A4-D84A43F0E780}" type="datetime1">
              <a:rPr lang="en-US" smtClean="0"/>
              <a:pPr/>
              <a:t>8/8/2012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29D9AF-F9A4-46F2-A65F-DC079476B1D4}" type="slidenum">
              <a:rPr lang="en-US" smtClean="0"/>
              <a:pPr/>
              <a:t>‹#›</a:t>
            </a:fld>
            <a:endParaRPr lang="en-US" dirty="0"/>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n-US" dirty="0"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3908B5F9-4C87-4D37-8F34-EE0C23EB702D}" type="datetime1">
              <a:rPr lang="en-US" smtClean="0"/>
              <a:pPr/>
              <a:t>8/8/2012</a:t>
            </a:fld>
            <a:endParaRPr lang="en-US" dirty="0"/>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2C29D9AF-F9A4-46F2-A65F-DC079476B1D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www.vaccines.gov/who_and_when/seniors/index.html" TargetMode="External"/><Relationship Id="rId2" Type="http://schemas.openxmlformats.org/officeDocument/2006/relationships/hyperlink" Target="http://www.cdc.gov/vaccines/vpd-vac/adult-vpd.htm" TargetMode="External"/><Relationship Id="rId1" Type="http://schemas.openxmlformats.org/officeDocument/2006/relationships/slideLayout" Target="../slideLayouts/slideLayout7.xml"/><Relationship Id="rId4" Type="http://schemas.openxmlformats.org/officeDocument/2006/relationships/image" Target="../media/image16.jpeg"/></Relationships>
</file>

<file path=ppt/slides/_rels/slide25.xml.rels><?xml version="1.0" encoding="UTF-8" standalone="yes"?>
<Relationships xmlns="http://schemas.openxmlformats.org/package/2006/relationships"><Relationship Id="rId3" Type="http://schemas.openxmlformats.org/officeDocument/2006/relationships/hyperlink" Target="mailto:bhinds@utk.edu" TargetMode="External"/><Relationship Id="rId2" Type="http://schemas.openxmlformats.org/officeDocument/2006/relationships/image" Target="../media/image17.jpeg"/><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38200"/>
            <a:ext cx="7162800" cy="990599"/>
          </a:xfrm>
        </p:spPr>
        <p:txBody>
          <a:bodyPr/>
          <a:lstStyle/>
          <a:p>
            <a:pPr algn="ctr"/>
            <a:r>
              <a:rPr lang="en-US" b="1" dirty="0" smtClean="0">
                <a:solidFill>
                  <a:schemeClr val="tx1"/>
                </a:solidFill>
                <a:latin typeface="Calibri" pitchFamily="34" charset="0"/>
                <a:cs typeface="Calibri" pitchFamily="34" charset="0"/>
              </a:rPr>
              <a:t>Roll Up Your Sleeve for</a:t>
            </a:r>
            <a:br>
              <a:rPr lang="en-US" b="1" dirty="0" smtClean="0">
                <a:solidFill>
                  <a:schemeClr val="tx1"/>
                </a:solidFill>
                <a:latin typeface="Calibri" pitchFamily="34" charset="0"/>
                <a:cs typeface="Calibri" pitchFamily="34" charset="0"/>
              </a:rPr>
            </a:br>
            <a:r>
              <a:rPr lang="en-US" b="1" dirty="0" smtClean="0">
                <a:solidFill>
                  <a:schemeClr val="tx1"/>
                </a:solidFill>
                <a:latin typeface="Calibri" pitchFamily="34" charset="0"/>
                <a:cs typeface="Calibri" pitchFamily="34" charset="0"/>
              </a:rPr>
              <a:t>Good Health</a:t>
            </a:r>
            <a:endParaRPr lang="en-US" b="1" dirty="0">
              <a:solidFill>
                <a:schemeClr val="tx1"/>
              </a:solidFill>
              <a:latin typeface="Calibri" pitchFamily="34" charset="0"/>
              <a:cs typeface="Calibri" pitchFamily="34" charset="0"/>
            </a:endParaRPr>
          </a:p>
        </p:txBody>
      </p:sp>
      <p:sp>
        <p:nvSpPr>
          <p:cNvPr id="3" name="Subtitle 2"/>
          <p:cNvSpPr>
            <a:spLocks noGrp="1"/>
          </p:cNvSpPr>
          <p:nvPr>
            <p:ph type="subTitle" idx="1"/>
          </p:nvPr>
        </p:nvSpPr>
        <p:spPr>
          <a:xfrm>
            <a:off x="5086350" y="4724400"/>
            <a:ext cx="3752850" cy="914400"/>
          </a:xfrm>
        </p:spPr>
        <p:txBody>
          <a:bodyPr>
            <a:noAutofit/>
          </a:bodyPr>
          <a:lstStyle/>
          <a:p>
            <a:pPr algn="ctr"/>
            <a:r>
              <a:rPr lang="en-US" sz="2400" b="1" dirty="0" smtClean="0">
                <a:solidFill>
                  <a:schemeClr val="tx1"/>
                </a:solidFill>
                <a:latin typeface="Calibri" pitchFamily="34" charset="0"/>
                <a:cs typeface="Calibri" pitchFamily="34" charset="0"/>
              </a:rPr>
              <a:t>Bonnie L. Hinds</a:t>
            </a:r>
          </a:p>
          <a:p>
            <a:pPr algn="ctr"/>
            <a:r>
              <a:rPr lang="en-US" sz="2400" b="1" dirty="0" smtClean="0">
                <a:solidFill>
                  <a:schemeClr val="tx1"/>
                </a:solidFill>
                <a:latin typeface="Calibri" pitchFamily="34" charset="0"/>
                <a:cs typeface="Calibri" pitchFamily="34" charset="0"/>
              </a:rPr>
              <a:t>July 2012</a:t>
            </a:r>
          </a:p>
          <a:p>
            <a:pPr algn="ctr"/>
            <a:r>
              <a:rPr lang="en-US" sz="2400" b="1" dirty="0" smtClean="0">
                <a:solidFill>
                  <a:srgbClr val="FFFFCC"/>
                </a:solidFill>
                <a:latin typeface="Calibri" pitchFamily="34" charset="0"/>
                <a:cs typeface="Calibri" pitchFamily="34" charset="0"/>
              </a:rPr>
              <a:t>June 2012</a:t>
            </a:r>
            <a:endParaRPr lang="en-US" sz="2400" b="1" dirty="0">
              <a:solidFill>
                <a:srgbClr val="FFFFCC"/>
              </a:solidFill>
              <a:latin typeface="Calibri" pitchFamily="34" charset="0"/>
              <a:cs typeface="Calibri"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876800" y="5823857"/>
            <a:ext cx="4057650" cy="65451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09600" y="1868275"/>
            <a:ext cx="3962400" cy="4610100"/>
          </a:xfrm>
          <a:prstGeom prst="rect">
            <a:avLst/>
          </a:prstGeom>
        </p:spPr>
      </p:pic>
    </p:spTree>
    <p:extLst>
      <p:ext uri="{BB962C8B-B14F-4D97-AF65-F5344CB8AC3E}">
        <p14:creationId xmlns:p14="http://schemas.microsoft.com/office/powerpoint/2010/main" xmlns="" val="6176134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10</a:t>
            </a:fld>
            <a:endParaRPr lang="en-US" dirty="0"/>
          </a:p>
        </p:txBody>
      </p:sp>
      <p:sp>
        <p:nvSpPr>
          <p:cNvPr id="3" name="TextBox 2"/>
          <p:cNvSpPr txBox="1"/>
          <p:nvPr/>
        </p:nvSpPr>
        <p:spPr>
          <a:xfrm>
            <a:off x="990600" y="457200"/>
            <a:ext cx="7239000" cy="1200329"/>
          </a:xfrm>
          <a:prstGeom prst="rect">
            <a:avLst/>
          </a:prstGeom>
          <a:noFill/>
        </p:spPr>
        <p:txBody>
          <a:bodyPr wrap="square" rtlCol="0">
            <a:spAutoFit/>
          </a:bodyPr>
          <a:lstStyle/>
          <a:p>
            <a:pPr algn="ctr"/>
            <a:r>
              <a:rPr lang="en-US" sz="3600" b="1" dirty="0" smtClean="0">
                <a:latin typeface="Calibri" pitchFamily="34" charset="0"/>
                <a:cs typeface="Calibri" pitchFamily="34" charset="0"/>
              </a:rPr>
              <a:t>Flu Vaccine – 65+</a:t>
            </a:r>
          </a:p>
          <a:p>
            <a:pPr algn="ctr"/>
            <a:endParaRPr lang="en-US" sz="3600" b="1" dirty="0">
              <a:latin typeface="Calibri" pitchFamily="34" charset="0"/>
              <a:cs typeface="Calibri"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667000" y="3352800"/>
            <a:ext cx="4114800" cy="2612136"/>
          </a:xfrm>
          <a:prstGeom prst="rect">
            <a:avLst/>
          </a:prstGeom>
        </p:spPr>
      </p:pic>
      <p:sp>
        <p:nvSpPr>
          <p:cNvPr id="5" name="TextBox 4"/>
          <p:cNvSpPr txBox="1"/>
          <p:nvPr/>
        </p:nvSpPr>
        <p:spPr>
          <a:xfrm>
            <a:off x="794657" y="1143000"/>
            <a:ext cx="7696200" cy="2739211"/>
          </a:xfrm>
          <a:prstGeom prst="rect">
            <a:avLst/>
          </a:prstGeom>
          <a:noFill/>
        </p:spPr>
        <p:txBody>
          <a:bodyPr wrap="square" rtlCol="0">
            <a:spAutoFit/>
          </a:bodyPr>
          <a:lstStyle/>
          <a:p>
            <a:pPr algn="ctr"/>
            <a:r>
              <a:rPr lang="en-US" sz="2800" dirty="0" smtClean="0">
                <a:latin typeface="Calibri" pitchFamily="34" charset="0"/>
                <a:cs typeface="Calibri" pitchFamily="34" charset="0"/>
              </a:rPr>
              <a:t>Seniors can opt for same flu shot available to all age groups – or – the</a:t>
            </a:r>
          </a:p>
          <a:p>
            <a:pPr algn="ctr"/>
            <a:r>
              <a:rPr lang="en-US" sz="2800" b="1" dirty="0" smtClean="0">
                <a:latin typeface="Calibri" pitchFamily="34" charset="0"/>
                <a:cs typeface="Calibri" pitchFamily="34" charset="0"/>
              </a:rPr>
              <a:t>Fluzone High-Dose* </a:t>
            </a:r>
            <a:r>
              <a:rPr lang="en-US" sz="2800" dirty="0" smtClean="0">
                <a:latin typeface="Calibri" pitchFamily="34" charset="0"/>
                <a:cs typeface="Calibri" pitchFamily="34" charset="0"/>
              </a:rPr>
              <a:t>vaccine, specially formulated for those aged 65 and older, designed to further stimulate the body’s immune response.</a:t>
            </a:r>
          </a:p>
          <a:p>
            <a:pPr algn="ctr"/>
            <a:endParaRPr lang="en-US" sz="3200" dirty="0">
              <a:latin typeface="Calibri" pitchFamily="34" charset="0"/>
              <a:cs typeface="Calibri" pitchFamily="34" charset="0"/>
            </a:endParaRPr>
          </a:p>
        </p:txBody>
      </p:sp>
      <p:sp>
        <p:nvSpPr>
          <p:cNvPr id="6" name="TextBox 5"/>
          <p:cNvSpPr txBox="1"/>
          <p:nvPr/>
        </p:nvSpPr>
        <p:spPr>
          <a:xfrm>
            <a:off x="1491343" y="6052457"/>
            <a:ext cx="6629400" cy="707886"/>
          </a:xfrm>
          <a:prstGeom prst="rect">
            <a:avLst/>
          </a:prstGeom>
          <a:noFill/>
        </p:spPr>
        <p:txBody>
          <a:bodyPr wrap="square" rtlCol="0">
            <a:spAutoFit/>
          </a:bodyPr>
          <a:lstStyle/>
          <a:p>
            <a:pPr algn="ctr"/>
            <a:r>
              <a:rPr lang="en-US" sz="1600" b="1" dirty="0" smtClean="0"/>
              <a:t>*</a:t>
            </a:r>
            <a:r>
              <a:rPr lang="en-US" sz="1200" b="1" dirty="0" smtClean="0">
                <a:latin typeface="Calibri" pitchFamily="34" charset="0"/>
                <a:cs typeface="Calibri" pitchFamily="34" charset="0"/>
              </a:rPr>
              <a:t>Fluzone High Dose may carry a greater risk of minor side effects, such as redness, swelling, fever, head and muscle ache, and malaise.  Patients should consult their physician for his/her</a:t>
            </a:r>
          </a:p>
          <a:p>
            <a:pPr algn="ctr"/>
            <a:r>
              <a:rPr lang="en-US" sz="1200" b="1" dirty="0">
                <a:latin typeface="Calibri" pitchFamily="34" charset="0"/>
                <a:cs typeface="Calibri" pitchFamily="34" charset="0"/>
              </a:rPr>
              <a:t>r</a:t>
            </a:r>
            <a:r>
              <a:rPr lang="en-US" sz="1200" b="1" dirty="0" smtClean="0">
                <a:latin typeface="Calibri" pitchFamily="34" charset="0"/>
                <a:cs typeface="Calibri" pitchFamily="34" charset="0"/>
              </a:rPr>
              <a:t>ecommendation.</a:t>
            </a:r>
            <a:endParaRPr lang="en-US" sz="1200" b="1" dirty="0">
              <a:latin typeface="Calibri" pitchFamily="34" charset="0"/>
              <a:cs typeface="Calibri" pitchFamily="34" charset="0"/>
            </a:endParaRPr>
          </a:p>
        </p:txBody>
      </p:sp>
    </p:spTree>
    <p:extLst>
      <p:ext uri="{BB962C8B-B14F-4D97-AF65-F5344CB8AC3E}">
        <p14:creationId xmlns:p14="http://schemas.microsoft.com/office/powerpoint/2010/main" xmlns="" val="4056579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11</a:t>
            </a:fld>
            <a:endParaRPr lang="en-US" dirty="0"/>
          </a:p>
        </p:txBody>
      </p:sp>
      <p:sp>
        <p:nvSpPr>
          <p:cNvPr id="4" name="TextBox 3"/>
          <p:cNvSpPr txBox="1"/>
          <p:nvPr/>
        </p:nvSpPr>
        <p:spPr>
          <a:xfrm>
            <a:off x="1447800" y="381000"/>
            <a:ext cx="6553200" cy="646331"/>
          </a:xfrm>
          <a:prstGeom prst="rect">
            <a:avLst/>
          </a:prstGeom>
          <a:noFill/>
        </p:spPr>
        <p:txBody>
          <a:bodyPr wrap="square" rtlCol="0">
            <a:spAutoFit/>
          </a:bodyPr>
          <a:lstStyle/>
          <a:p>
            <a:pPr algn="ctr"/>
            <a:r>
              <a:rPr lang="en-US" sz="3600" b="1" dirty="0" smtClean="0">
                <a:latin typeface="Calibri" pitchFamily="34" charset="0"/>
                <a:cs typeface="Calibri" pitchFamily="34" charset="0"/>
              </a:rPr>
              <a:t>Pneumonia</a:t>
            </a:r>
            <a:endParaRPr lang="en-US" sz="3600" b="1" dirty="0">
              <a:latin typeface="Calibri" pitchFamily="34" charset="0"/>
              <a:cs typeface="Calibri" pitchFamily="34" charset="0"/>
            </a:endParaRPr>
          </a:p>
        </p:txBody>
      </p:sp>
      <p:sp>
        <p:nvSpPr>
          <p:cNvPr id="6" name="TextBox 5"/>
          <p:cNvSpPr txBox="1"/>
          <p:nvPr/>
        </p:nvSpPr>
        <p:spPr>
          <a:xfrm>
            <a:off x="576943" y="1186934"/>
            <a:ext cx="8229600" cy="4278094"/>
          </a:xfrm>
          <a:prstGeom prst="rect">
            <a:avLst/>
          </a:prstGeom>
          <a:noFill/>
        </p:spPr>
        <p:txBody>
          <a:bodyPr wrap="square" rtlCol="0">
            <a:spAutoFit/>
          </a:bodyPr>
          <a:lstStyle/>
          <a:p>
            <a:pPr algn="ctr"/>
            <a:r>
              <a:rPr lang="en-US" sz="3200" dirty="0" smtClean="0">
                <a:latin typeface="Agency FB"/>
              </a:rPr>
              <a:t>•</a:t>
            </a:r>
            <a:r>
              <a:rPr lang="en-US" sz="2800" dirty="0" smtClean="0">
                <a:latin typeface="Agency FB"/>
              </a:rPr>
              <a:t> </a:t>
            </a:r>
            <a:r>
              <a:rPr lang="en-US" sz="2800" dirty="0" smtClean="0">
                <a:latin typeface="Calibri" pitchFamily="34" charset="0"/>
                <a:cs typeface="Calibri" pitchFamily="34" charset="0"/>
              </a:rPr>
              <a:t>Leading cause of </a:t>
            </a:r>
            <a:r>
              <a:rPr lang="en-US" sz="2800" b="1" dirty="0" smtClean="0">
                <a:latin typeface="Calibri" pitchFamily="34" charset="0"/>
                <a:cs typeface="Calibri" pitchFamily="34" charset="0"/>
              </a:rPr>
              <a:t>infectious </a:t>
            </a:r>
            <a:r>
              <a:rPr lang="en-US" sz="2800" dirty="0" smtClean="0">
                <a:latin typeface="Calibri" pitchFamily="34" charset="0"/>
                <a:cs typeface="Calibri" pitchFamily="34" charset="0"/>
              </a:rPr>
              <a:t>disease (worldwide).</a:t>
            </a:r>
          </a:p>
          <a:p>
            <a:pPr algn="ctr"/>
            <a:r>
              <a:rPr lang="en-US" sz="3200" dirty="0" smtClean="0">
                <a:latin typeface="Agency FB"/>
              </a:rPr>
              <a:t>•</a:t>
            </a:r>
            <a:r>
              <a:rPr lang="en-US" sz="2800" dirty="0" smtClean="0">
                <a:latin typeface="Calibri" pitchFamily="34" charset="0"/>
                <a:cs typeface="Calibri" pitchFamily="34" charset="0"/>
              </a:rPr>
              <a:t>Number one cause of death to children under</a:t>
            </a:r>
          </a:p>
          <a:p>
            <a:pPr algn="ctr"/>
            <a:r>
              <a:rPr lang="en-US" sz="2800" dirty="0">
                <a:latin typeface="Calibri" pitchFamily="34" charset="0"/>
                <a:cs typeface="Calibri" pitchFamily="34" charset="0"/>
              </a:rPr>
              <a:t>t</a:t>
            </a:r>
            <a:r>
              <a:rPr lang="en-US" sz="2800" dirty="0" smtClean="0">
                <a:latin typeface="Calibri" pitchFamily="34" charset="0"/>
                <a:cs typeface="Calibri" pitchFamily="34" charset="0"/>
              </a:rPr>
              <a:t>he age of five (worldwide).</a:t>
            </a:r>
          </a:p>
          <a:p>
            <a:pPr algn="ctr"/>
            <a:r>
              <a:rPr lang="en-US" sz="3200" dirty="0" smtClean="0">
                <a:latin typeface="Agency FB"/>
              </a:rPr>
              <a:t>•</a:t>
            </a:r>
            <a:r>
              <a:rPr lang="en-US" sz="2800" b="1" dirty="0" smtClean="0">
                <a:latin typeface="Calibri" pitchFamily="34" charset="0"/>
                <a:cs typeface="Calibri" pitchFamily="34" charset="0"/>
              </a:rPr>
              <a:t>Fifth </a:t>
            </a:r>
            <a:r>
              <a:rPr lang="en-US" sz="2800" dirty="0" smtClean="0">
                <a:latin typeface="Calibri" pitchFamily="34" charset="0"/>
                <a:cs typeface="Calibri" pitchFamily="34" charset="0"/>
              </a:rPr>
              <a:t>leading cause of death among older Americans.</a:t>
            </a:r>
          </a:p>
          <a:p>
            <a:pPr algn="ctr"/>
            <a:endParaRPr lang="en-US" sz="2800" dirty="0">
              <a:latin typeface="Calibri" pitchFamily="34" charset="0"/>
              <a:cs typeface="Calibri" pitchFamily="34" charset="0"/>
            </a:endParaRPr>
          </a:p>
          <a:p>
            <a:pPr algn="ctr"/>
            <a:r>
              <a:rPr lang="en-US" sz="3200" dirty="0" smtClean="0">
                <a:latin typeface="Agency FB"/>
              </a:rPr>
              <a:t>•</a:t>
            </a:r>
            <a:r>
              <a:rPr lang="en-US" sz="2800" dirty="0" smtClean="0">
                <a:latin typeface="Calibri" pitchFamily="34" charset="0"/>
                <a:cs typeface="Calibri" pitchFamily="34" charset="0"/>
              </a:rPr>
              <a:t>May be a primary or secondary infection, caused by viral or bacterial agents.</a:t>
            </a:r>
          </a:p>
          <a:p>
            <a:pPr algn="ctr"/>
            <a:r>
              <a:rPr lang="en-US" sz="3200" dirty="0" smtClean="0">
                <a:latin typeface="Agency FB"/>
              </a:rPr>
              <a:t>•</a:t>
            </a:r>
            <a:r>
              <a:rPr lang="en-US" sz="2800" dirty="0" smtClean="0">
                <a:latin typeface="Calibri" pitchFamily="34" charset="0"/>
                <a:cs typeface="Calibri" pitchFamily="34" charset="0"/>
              </a:rPr>
              <a:t>Bacterial pneumonia the most common form in adults.</a:t>
            </a:r>
            <a:endParaRPr lang="en-US" sz="3200" dirty="0"/>
          </a:p>
        </p:txBody>
      </p:sp>
    </p:spTree>
    <p:extLst>
      <p:ext uri="{BB962C8B-B14F-4D97-AF65-F5344CB8AC3E}">
        <p14:creationId xmlns:p14="http://schemas.microsoft.com/office/powerpoint/2010/main" xmlns="" val="4244052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12</a:t>
            </a:fld>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57200" y="533400"/>
            <a:ext cx="2057400" cy="2743200"/>
          </a:xfrm>
          <a:prstGeom prst="rect">
            <a:avLst/>
          </a:prstGeom>
        </p:spPr>
      </p:pic>
      <p:sp>
        <p:nvSpPr>
          <p:cNvPr id="4" name="TextBox 3"/>
          <p:cNvSpPr txBox="1"/>
          <p:nvPr/>
        </p:nvSpPr>
        <p:spPr>
          <a:xfrm>
            <a:off x="2667000" y="609600"/>
            <a:ext cx="6248400" cy="646331"/>
          </a:xfrm>
          <a:prstGeom prst="rect">
            <a:avLst/>
          </a:prstGeom>
          <a:noFill/>
        </p:spPr>
        <p:txBody>
          <a:bodyPr wrap="square" rtlCol="0">
            <a:spAutoFit/>
          </a:bodyPr>
          <a:lstStyle/>
          <a:p>
            <a:pPr algn="ctr"/>
            <a:r>
              <a:rPr lang="en-US" sz="3600" b="1" dirty="0" smtClean="0">
                <a:latin typeface="Calibri" pitchFamily="34" charset="0"/>
                <a:cs typeface="Calibri" pitchFamily="34" charset="0"/>
              </a:rPr>
              <a:t>“The Old Man’s Friend”</a:t>
            </a:r>
            <a:endParaRPr lang="en-US" sz="3600" b="1" dirty="0">
              <a:latin typeface="Calibri" pitchFamily="34" charset="0"/>
              <a:cs typeface="Calibri" pitchFamily="34" charset="0"/>
            </a:endParaRPr>
          </a:p>
        </p:txBody>
      </p:sp>
      <p:sp>
        <p:nvSpPr>
          <p:cNvPr id="5" name="TextBox 4"/>
          <p:cNvSpPr txBox="1"/>
          <p:nvPr/>
        </p:nvSpPr>
        <p:spPr>
          <a:xfrm>
            <a:off x="76200" y="3352800"/>
            <a:ext cx="3352800" cy="1015663"/>
          </a:xfrm>
          <a:prstGeom prst="rect">
            <a:avLst/>
          </a:prstGeom>
          <a:noFill/>
        </p:spPr>
        <p:txBody>
          <a:bodyPr wrap="square" rtlCol="0">
            <a:spAutoFit/>
          </a:bodyPr>
          <a:lstStyle/>
          <a:p>
            <a:pPr algn="ctr"/>
            <a:r>
              <a:rPr lang="en-US" sz="2000" dirty="0" smtClean="0"/>
              <a:t>Sir William Osler</a:t>
            </a:r>
          </a:p>
          <a:p>
            <a:pPr algn="ctr"/>
            <a:r>
              <a:rPr lang="en-US" sz="2000" dirty="0" smtClean="0"/>
              <a:t>Father of Modern</a:t>
            </a:r>
          </a:p>
          <a:p>
            <a:pPr algn="ctr"/>
            <a:r>
              <a:rPr lang="en-US" sz="2000" dirty="0" smtClean="0"/>
              <a:t>Medicine</a:t>
            </a:r>
            <a:endParaRPr lang="en-US" sz="2000" dirty="0"/>
          </a:p>
        </p:txBody>
      </p:sp>
      <p:sp>
        <p:nvSpPr>
          <p:cNvPr id="6" name="TextBox 5"/>
          <p:cNvSpPr txBox="1"/>
          <p:nvPr/>
        </p:nvSpPr>
        <p:spPr>
          <a:xfrm>
            <a:off x="2971800" y="1600200"/>
            <a:ext cx="5638800" cy="5016758"/>
          </a:xfrm>
          <a:prstGeom prst="rect">
            <a:avLst/>
          </a:prstGeom>
          <a:noFill/>
        </p:spPr>
        <p:txBody>
          <a:bodyPr wrap="square" rtlCol="0">
            <a:spAutoFit/>
          </a:bodyPr>
          <a:lstStyle/>
          <a:p>
            <a:pPr algn="ctr"/>
            <a:r>
              <a:rPr lang="en-US" sz="3200" dirty="0" smtClean="0">
                <a:latin typeface="Calibri" pitchFamily="34" charset="0"/>
                <a:cs typeface="Calibri" pitchFamily="34" charset="0"/>
              </a:rPr>
              <a:t>Pneumonia is “the captain of the men of death.”</a:t>
            </a:r>
          </a:p>
          <a:p>
            <a:pPr algn="ctr"/>
            <a:endParaRPr lang="en-US" sz="3200" dirty="0">
              <a:latin typeface="Calibri" pitchFamily="34" charset="0"/>
              <a:cs typeface="Calibri" pitchFamily="34" charset="0"/>
            </a:endParaRPr>
          </a:p>
          <a:p>
            <a:pPr algn="ctr"/>
            <a:r>
              <a:rPr lang="en-US" sz="3200" dirty="0" smtClean="0">
                <a:latin typeface="Calibri" pitchFamily="34" charset="0"/>
                <a:cs typeface="Calibri" pitchFamily="34" charset="0"/>
              </a:rPr>
              <a:t>Perished from pneumonia in </a:t>
            </a:r>
          </a:p>
          <a:p>
            <a:pPr algn="ctr"/>
            <a:r>
              <a:rPr lang="en-US" sz="3200" dirty="0" smtClean="0">
                <a:latin typeface="Calibri" pitchFamily="34" charset="0"/>
                <a:cs typeface="Calibri" pitchFamily="34" charset="0"/>
              </a:rPr>
              <a:t>October 1919.</a:t>
            </a:r>
          </a:p>
          <a:p>
            <a:pPr algn="ctr"/>
            <a:endParaRPr lang="en-US" sz="3200" dirty="0">
              <a:latin typeface="Calibri" pitchFamily="34" charset="0"/>
              <a:cs typeface="Calibri" pitchFamily="34" charset="0"/>
            </a:endParaRPr>
          </a:p>
          <a:p>
            <a:pPr algn="ctr"/>
            <a:r>
              <a:rPr lang="en-US" sz="3200" dirty="0" smtClean="0">
                <a:latin typeface="Calibri" pitchFamily="34" charset="0"/>
                <a:cs typeface="Calibri" pitchFamily="34" charset="0"/>
              </a:rPr>
              <a:t>Authored the highly influential medical text –</a:t>
            </a:r>
          </a:p>
          <a:p>
            <a:pPr algn="ctr"/>
            <a:r>
              <a:rPr lang="en-US" sz="3200" i="1" dirty="0" smtClean="0">
                <a:latin typeface="Calibri" pitchFamily="34" charset="0"/>
                <a:cs typeface="Calibri" pitchFamily="34" charset="0"/>
              </a:rPr>
              <a:t>The Principles and Practice of Medicine </a:t>
            </a:r>
            <a:r>
              <a:rPr lang="en-US" sz="3200" dirty="0" smtClean="0">
                <a:latin typeface="Calibri" pitchFamily="34" charset="0"/>
                <a:cs typeface="Calibri" pitchFamily="34" charset="0"/>
              </a:rPr>
              <a:t>(1892)</a:t>
            </a:r>
            <a:endParaRPr lang="en-US" sz="3200" i="1" dirty="0">
              <a:latin typeface="Calibri" pitchFamily="34" charset="0"/>
              <a:cs typeface="Calibri" pitchFamily="34" charset="0"/>
            </a:endParaRPr>
          </a:p>
        </p:txBody>
      </p:sp>
    </p:spTree>
    <p:extLst>
      <p:ext uri="{BB962C8B-B14F-4D97-AF65-F5344CB8AC3E}">
        <p14:creationId xmlns:p14="http://schemas.microsoft.com/office/powerpoint/2010/main" xmlns="" val="34066533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13</a:t>
            </a:fld>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57200" y="838200"/>
            <a:ext cx="3200400" cy="4953000"/>
          </a:xfrm>
          <a:prstGeom prst="rect">
            <a:avLst/>
          </a:prstGeom>
        </p:spPr>
      </p:pic>
      <p:sp>
        <p:nvSpPr>
          <p:cNvPr id="5" name="TextBox 4"/>
          <p:cNvSpPr txBox="1"/>
          <p:nvPr/>
        </p:nvSpPr>
        <p:spPr>
          <a:xfrm>
            <a:off x="3962400" y="304800"/>
            <a:ext cx="5029200" cy="5693866"/>
          </a:xfrm>
          <a:prstGeom prst="rect">
            <a:avLst/>
          </a:prstGeom>
          <a:noFill/>
        </p:spPr>
        <p:txBody>
          <a:bodyPr wrap="square" rtlCol="0">
            <a:spAutoFit/>
          </a:bodyPr>
          <a:lstStyle/>
          <a:p>
            <a:pPr algn="ctr"/>
            <a:r>
              <a:rPr lang="en-US" sz="2800" dirty="0" smtClean="0">
                <a:latin typeface="Calibri" pitchFamily="34" charset="0"/>
                <a:cs typeface="Calibri" pitchFamily="34" charset="0"/>
              </a:rPr>
              <a:t>Typical symptoms of pneumonia </a:t>
            </a:r>
          </a:p>
          <a:p>
            <a:pPr algn="ctr"/>
            <a:r>
              <a:rPr lang="en-US" sz="2800" dirty="0" smtClean="0">
                <a:latin typeface="Calibri" pitchFamily="34" charset="0"/>
                <a:cs typeface="Calibri" pitchFamily="34" charset="0"/>
              </a:rPr>
              <a:t>(coughing, fever, shortness of breath, chills, chest pain) are not always evident in seniors.</a:t>
            </a:r>
          </a:p>
          <a:p>
            <a:pPr algn="ctr"/>
            <a:endParaRPr lang="en-US" sz="2800" dirty="0">
              <a:latin typeface="Calibri" pitchFamily="34" charset="0"/>
              <a:cs typeface="Calibri" pitchFamily="34" charset="0"/>
            </a:endParaRPr>
          </a:p>
          <a:p>
            <a:pPr algn="ctr"/>
            <a:r>
              <a:rPr lang="en-US" sz="2800" dirty="0" smtClean="0">
                <a:latin typeface="Calibri" pitchFamily="34" charset="0"/>
                <a:cs typeface="Calibri" pitchFamily="34" charset="0"/>
              </a:rPr>
              <a:t>Older patients often suffer from </a:t>
            </a:r>
            <a:r>
              <a:rPr lang="en-US" sz="2800" b="1" dirty="0" smtClean="0">
                <a:latin typeface="Calibri" pitchFamily="34" charset="0"/>
                <a:cs typeface="Calibri" pitchFamily="34" charset="0"/>
              </a:rPr>
              <a:t>“silent infection,” </a:t>
            </a:r>
            <a:r>
              <a:rPr lang="en-US" sz="2800" dirty="0" smtClean="0">
                <a:latin typeface="Calibri" pitchFamily="34" charset="0"/>
                <a:cs typeface="Calibri" pitchFamily="34" charset="0"/>
              </a:rPr>
              <a:t>exhibiting, instead lethargy and</a:t>
            </a:r>
          </a:p>
          <a:p>
            <a:pPr algn="ctr"/>
            <a:r>
              <a:rPr lang="en-US" sz="2800" dirty="0">
                <a:latin typeface="Calibri" pitchFamily="34" charset="0"/>
                <a:cs typeface="Calibri" pitchFamily="34" charset="0"/>
              </a:rPr>
              <a:t>m</a:t>
            </a:r>
            <a:r>
              <a:rPr lang="en-US" sz="2800" dirty="0" smtClean="0">
                <a:latin typeface="Calibri" pitchFamily="34" charset="0"/>
                <a:cs typeface="Calibri" pitchFamily="34" charset="0"/>
              </a:rPr>
              <a:t>ental confusion.  The lack of classical pneumonia symptoms may result in seeking care later,</a:t>
            </a:r>
          </a:p>
          <a:p>
            <a:pPr algn="ctr"/>
            <a:r>
              <a:rPr lang="en-US" sz="2800" dirty="0" smtClean="0">
                <a:latin typeface="Calibri" pitchFamily="34" charset="0"/>
                <a:cs typeface="Calibri" pitchFamily="34" charset="0"/>
              </a:rPr>
              <a:t>thereby posing less</a:t>
            </a:r>
          </a:p>
          <a:p>
            <a:pPr algn="ctr"/>
            <a:r>
              <a:rPr lang="en-US" sz="2800" dirty="0" smtClean="0">
                <a:latin typeface="Calibri" pitchFamily="34" charset="0"/>
                <a:cs typeface="Calibri" pitchFamily="34" charset="0"/>
              </a:rPr>
              <a:t>successful health outcomes.</a:t>
            </a:r>
          </a:p>
        </p:txBody>
      </p:sp>
    </p:spTree>
    <p:extLst>
      <p:ext uri="{BB962C8B-B14F-4D97-AF65-F5344CB8AC3E}">
        <p14:creationId xmlns:p14="http://schemas.microsoft.com/office/powerpoint/2010/main" xmlns="" val="36347999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14</a:t>
            </a:fld>
            <a:endParaRPr lang="en-US" dirty="0"/>
          </a:p>
        </p:txBody>
      </p:sp>
      <p:sp>
        <p:nvSpPr>
          <p:cNvPr id="3" name="TextBox 2"/>
          <p:cNvSpPr txBox="1"/>
          <p:nvPr/>
        </p:nvSpPr>
        <p:spPr>
          <a:xfrm>
            <a:off x="1219200" y="381000"/>
            <a:ext cx="6934200" cy="646331"/>
          </a:xfrm>
          <a:prstGeom prst="rect">
            <a:avLst/>
          </a:prstGeom>
          <a:noFill/>
        </p:spPr>
        <p:txBody>
          <a:bodyPr wrap="square" rtlCol="0">
            <a:spAutoFit/>
          </a:bodyPr>
          <a:lstStyle/>
          <a:p>
            <a:pPr algn="ctr"/>
            <a:r>
              <a:rPr lang="en-US" sz="3600" b="1" dirty="0" smtClean="0">
                <a:latin typeface="Calibri" pitchFamily="34" charset="0"/>
                <a:cs typeface="Calibri" pitchFamily="34" charset="0"/>
              </a:rPr>
              <a:t>Pneumonia Vaccine (PPSV)</a:t>
            </a:r>
            <a:endParaRPr lang="en-US" sz="3600" b="1" dirty="0">
              <a:latin typeface="Calibri" pitchFamily="34" charset="0"/>
              <a:cs typeface="Calibri" pitchFamily="34" charset="0"/>
            </a:endParaRPr>
          </a:p>
        </p:txBody>
      </p:sp>
      <p:sp>
        <p:nvSpPr>
          <p:cNvPr id="4" name="TextBox 3"/>
          <p:cNvSpPr txBox="1"/>
          <p:nvPr/>
        </p:nvSpPr>
        <p:spPr>
          <a:xfrm>
            <a:off x="685800" y="1219200"/>
            <a:ext cx="8001000" cy="5016758"/>
          </a:xfrm>
          <a:prstGeom prst="rect">
            <a:avLst/>
          </a:prstGeom>
          <a:noFill/>
        </p:spPr>
        <p:txBody>
          <a:bodyPr wrap="square" rtlCol="0">
            <a:spAutoFit/>
          </a:bodyPr>
          <a:lstStyle/>
          <a:p>
            <a:pPr algn="ctr"/>
            <a:r>
              <a:rPr lang="en-US" sz="3200" dirty="0" smtClean="0">
                <a:latin typeface="Calibri" pitchFamily="34" charset="0"/>
                <a:cs typeface="Calibri" pitchFamily="34" charset="0"/>
              </a:rPr>
              <a:t>Recommended for those aged 65 and older.</a:t>
            </a:r>
          </a:p>
          <a:p>
            <a:pPr algn="ctr"/>
            <a:endParaRPr lang="en-US" sz="3200" dirty="0">
              <a:latin typeface="Calibri" pitchFamily="34" charset="0"/>
              <a:cs typeface="Calibri" pitchFamily="34" charset="0"/>
            </a:endParaRPr>
          </a:p>
          <a:p>
            <a:pPr algn="ctr"/>
            <a:r>
              <a:rPr lang="en-US" sz="3200" dirty="0" smtClean="0">
                <a:latin typeface="Calibri" pitchFamily="34" charset="0"/>
                <a:cs typeface="Calibri" pitchFamily="34" charset="0"/>
              </a:rPr>
              <a:t>Generally issued only </a:t>
            </a:r>
            <a:r>
              <a:rPr lang="en-US" sz="3200" b="1" dirty="0" smtClean="0">
                <a:latin typeface="Calibri" pitchFamily="34" charset="0"/>
                <a:cs typeface="Calibri" pitchFamily="34" charset="0"/>
              </a:rPr>
              <a:t>ONCE</a:t>
            </a:r>
            <a:r>
              <a:rPr lang="en-US" sz="3200" dirty="0" smtClean="0">
                <a:latin typeface="Calibri" pitchFamily="34" charset="0"/>
                <a:cs typeface="Calibri" pitchFamily="34" charset="0"/>
              </a:rPr>
              <a:t>.</a:t>
            </a:r>
          </a:p>
          <a:p>
            <a:pPr algn="ctr"/>
            <a:r>
              <a:rPr lang="en-US" sz="2000" dirty="0" smtClean="0">
                <a:latin typeface="Calibri" pitchFamily="34" charset="0"/>
                <a:cs typeface="Calibri" pitchFamily="34" charset="0"/>
              </a:rPr>
              <a:t>(May be required a second time if first vaccination occurred prior to age 65 or in patients with severely compromised</a:t>
            </a:r>
          </a:p>
          <a:p>
            <a:pPr algn="ctr"/>
            <a:r>
              <a:rPr lang="en-US" sz="2000" dirty="0">
                <a:latin typeface="Calibri" pitchFamily="34" charset="0"/>
                <a:cs typeface="Calibri" pitchFamily="34" charset="0"/>
              </a:rPr>
              <a:t>i</a:t>
            </a:r>
            <a:r>
              <a:rPr lang="en-US" sz="2000" dirty="0" smtClean="0">
                <a:latin typeface="Calibri" pitchFamily="34" charset="0"/>
                <a:cs typeface="Calibri" pitchFamily="34" charset="0"/>
              </a:rPr>
              <a:t>mmune systems. Some physicians may recommend immunization every five years.)</a:t>
            </a:r>
          </a:p>
          <a:p>
            <a:pPr algn="ctr"/>
            <a:endParaRPr lang="en-US" sz="2400" dirty="0">
              <a:latin typeface="Calibri" pitchFamily="34" charset="0"/>
              <a:cs typeface="Calibri" pitchFamily="34" charset="0"/>
            </a:endParaRPr>
          </a:p>
          <a:p>
            <a:pPr algn="ctr"/>
            <a:r>
              <a:rPr lang="en-US" sz="3200" dirty="0" smtClean="0">
                <a:latin typeface="Calibri" pitchFamily="34" charset="0"/>
                <a:cs typeface="Calibri" pitchFamily="34" charset="0"/>
              </a:rPr>
              <a:t>Protects against 23 different strains of pneumonia.</a:t>
            </a:r>
          </a:p>
          <a:p>
            <a:pPr algn="ctr"/>
            <a:endParaRPr lang="en-US" sz="2400" dirty="0">
              <a:latin typeface="Calibri" pitchFamily="34" charset="0"/>
              <a:cs typeface="Calibri" pitchFamily="34" charset="0"/>
            </a:endParaRPr>
          </a:p>
          <a:p>
            <a:pPr algn="ctr"/>
            <a:r>
              <a:rPr lang="en-US" sz="3200" dirty="0" smtClean="0">
                <a:latin typeface="Calibri" pitchFamily="34" charset="0"/>
                <a:cs typeface="Calibri" pitchFamily="34" charset="0"/>
              </a:rPr>
              <a:t>The PPS vaccine is covered by Medicare.</a:t>
            </a:r>
            <a:endParaRPr lang="en-US" sz="3200" dirty="0">
              <a:latin typeface="Calibri" pitchFamily="34" charset="0"/>
              <a:cs typeface="Calibri" pitchFamily="34" charset="0"/>
            </a:endParaRPr>
          </a:p>
        </p:txBody>
      </p:sp>
    </p:spTree>
    <p:extLst>
      <p:ext uri="{BB962C8B-B14F-4D97-AF65-F5344CB8AC3E}">
        <p14:creationId xmlns:p14="http://schemas.microsoft.com/office/powerpoint/2010/main" xmlns="" val="3398083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15</a:t>
            </a:fld>
            <a:endParaRPr lang="en-US" dirty="0"/>
          </a:p>
        </p:txBody>
      </p:sp>
      <p:sp>
        <p:nvSpPr>
          <p:cNvPr id="3" name="TextBox 2"/>
          <p:cNvSpPr txBox="1"/>
          <p:nvPr/>
        </p:nvSpPr>
        <p:spPr>
          <a:xfrm>
            <a:off x="838200" y="457200"/>
            <a:ext cx="7696200" cy="646331"/>
          </a:xfrm>
          <a:prstGeom prst="rect">
            <a:avLst/>
          </a:prstGeom>
          <a:noFill/>
        </p:spPr>
        <p:txBody>
          <a:bodyPr wrap="square" rtlCol="0">
            <a:spAutoFit/>
          </a:bodyPr>
          <a:lstStyle/>
          <a:p>
            <a:pPr algn="ctr"/>
            <a:r>
              <a:rPr lang="en-US" sz="3600" b="1" dirty="0" smtClean="0">
                <a:latin typeface="Calibri" pitchFamily="34" charset="0"/>
                <a:cs typeface="Calibri" pitchFamily="34" charset="0"/>
              </a:rPr>
              <a:t>Td</a:t>
            </a:r>
            <a:endParaRPr lang="en-US" sz="3600" b="1" dirty="0">
              <a:latin typeface="Calibri" pitchFamily="34" charset="0"/>
              <a:cs typeface="Calibri" pitchFamily="34" charset="0"/>
            </a:endParaRPr>
          </a:p>
        </p:txBody>
      </p:sp>
      <p:sp>
        <p:nvSpPr>
          <p:cNvPr id="4" name="TextBox 3"/>
          <p:cNvSpPr txBox="1"/>
          <p:nvPr/>
        </p:nvSpPr>
        <p:spPr>
          <a:xfrm>
            <a:off x="685800" y="990599"/>
            <a:ext cx="7848600" cy="5016758"/>
          </a:xfrm>
          <a:prstGeom prst="rect">
            <a:avLst/>
          </a:prstGeom>
          <a:noFill/>
        </p:spPr>
        <p:txBody>
          <a:bodyPr wrap="square" rtlCol="0">
            <a:spAutoFit/>
          </a:bodyPr>
          <a:lstStyle/>
          <a:p>
            <a:pPr algn="ctr"/>
            <a:r>
              <a:rPr lang="en-US" sz="3200" b="1" dirty="0" smtClean="0">
                <a:latin typeface="Calibri" pitchFamily="34" charset="0"/>
                <a:cs typeface="Calibri" pitchFamily="34" charset="0"/>
              </a:rPr>
              <a:t>T – Tetanus </a:t>
            </a:r>
            <a:r>
              <a:rPr lang="en-US" sz="3200" dirty="0" smtClean="0">
                <a:latin typeface="Calibri" pitchFamily="34" charset="0"/>
                <a:cs typeface="Calibri" pitchFamily="34" charset="0"/>
              </a:rPr>
              <a:t>is a bacteriological disease of the nervous system, resulting in lockjaw and difficulty in swallowing.  Ten to 30 percent of cases are FATAL, with death rate highest among the elderly.</a:t>
            </a:r>
          </a:p>
          <a:p>
            <a:pPr algn="ctr"/>
            <a:endParaRPr lang="en-US" sz="3200" dirty="0">
              <a:latin typeface="Calibri" pitchFamily="34" charset="0"/>
              <a:cs typeface="Calibri" pitchFamily="34" charset="0"/>
            </a:endParaRPr>
          </a:p>
          <a:p>
            <a:pPr algn="ctr"/>
            <a:r>
              <a:rPr lang="en-US" sz="3200" dirty="0" smtClean="0">
                <a:latin typeface="Calibri" pitchFamily="34" charset="0"/>
                <a:cs typeface="Calibri" pitchFamily="34" charset="0"/>
              </a:rPr>
              <a:t>Not an infectious disease.  Tetanus is a bacterial TOXIN found in soil and the waste of domestic and farm animals.</a:t>
            </a:r>
          </a:p>
          <a:p>
            <a:pPr algn="ctr"/>
            <a:endParaRPr lang="en-US" sz="3200" dirty="0">
              <a:latin typeface="Calibri" pitchFamily="34" charset="0"/>
              <a:cs typeface="Calibri" pitchFamily="34" charset="0"/>
            </a:endParaRPr>
          </a:p>
        </p:txBody>
      </p:sp>
    </p:spTree>
    <p:extLst>
      <p:ext uri="{BB962C8B-B14F-4D97-AF65-F5344CB8AC3E}">
        <p14:creationId xmlns:p14="http://schemas.microsoft.com/office/powerpoint/2010/main" xmlns="" val="1798713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16</a:t>
            </a:fld>
            <a:endParaRPr lang="en-US" dirty="0"/>
          </a:p>
        </p:txBody>
      </p:sp>
      <p:sp>
        <p:nvSpPr>
          <p:cNvPr id="3" name="TextBox 2"/>
          <p:cNvSpPr txBox="1"/>
          <p:nvPr/>
        </p:nvSpPr>
        <p:spPr>
          <a:xfrm>
            <a:off x="990600" y="762000"/>
            <a:ext cx="7391400" cy="6278642"/>
          </a:xfrm>
          <a:prstGeom prst="rect">
            <a:avLst/>
          </a:prstGeom>
          <a:noFill/>
        </p:spPr>
        <p:txBody>
          <a:bodyPr wrap="square" rtlCol="0">
            <a:spAutoFit/>
          </a:bodyPr>
          <a:lstStyle/>
          <a:p>
            <a:pPr algn="ctr"/>
            <a:r>
              <a:rPr lang="en-US" sz="3200" b="1" dirty="0">
                <a:latin typeface="Calibri" pitchFamily="34" charset="0"/>
                <a:cs typeface="Calibri" pitchFamily="34" charset="0"/>
              </a:rPr>
              <a:t>d – </a:t>
            </a:r>
            <a:r>
              <a:rPr lang="en-US" sz="3200" b="1" dirty="0" smtClean="0">
                <a:latin typeface="Calibri" pitchFamily="34" charset="0"/>
                <a:cs typeface="Calibri" pitchFamily="34" charset="0"/>
              </a:rPr>
              <a:t>Diphtheria </a:t>
            </a:r>
            <a:r>
              <a:rPr lang="en-US" sz="3200" dirty="0">
                <a:latin typeface="Calibri" pitchFamily="34" charset="0"/>
                <a:cs typeface="Calibri" pitchFamily="34" charset="0"/>
              </a:rPr>
              <a:t>is a serious communicable respiratory disease, with a death rate of </a:t>
            </a:r>
            <a:endParaRPr lang="en-US" sz="3200" dirty="0" smtClean="0">
              <a:latin typeface="Calibri" pitchFamily="34" charset="0"/>
              <a:cs typeface="Calibri" pitchFamily="34" charset="0"/>
            </a:endParaRPr>
          </a:p>
          <a:p>
            <a:pPr algn="ctr"/>
            <a:r>
              <a:rPr lang="en-US" sz="3200" smtClean="0">
                <a:latin typeface="Calibri" pitchFamily="34" charset="0"/>
                <a:cs typeface="Calibri" pitchFamily="34" charset="0"/>
              </a:rPr>
              <a:t>10-20 percent</a:t>
            </a:r>
            <a:r>
              <a:rPr lang="en-US" sz="3200" dirty="0">
                <a:latin typeface="Calibri" pitchFamily="34" charset="0"/>
                <a:cs typeface="Calibri" pitchFamily="34" charset="0"/>
              </a:rPr>
              <a:t>.  It also carries a risk of complications such as myocarditis and paralysis</a:t>
            </a:r>
            <a:r>
              <a:rPr lang="en-US" sz="3200" dirty="0" smtClean="0">
                <a:latin typeface="Calibri" pitchFamily="34" charset="0"/>
                <a:cs typeface="Calibri" pitchFamily="34" charset="0"/>
              </a:rPr>
              <a:t>.</a:t>
            </a:r>
          </a:p>
          <a:p>
            <a:pPr algn="ctr"/>
            <a:endParaRPr lang="en-US" sz="3200" dirty="0">
              <a:latin typeface="Calibri" pitchFamily="34" charset="0"/>
              <a:cs typeface="Calibri" pitchFamily="34" charset="0"/>
            </a:endParaRPr>
          </a:p>
          <a:p>
            <a:pPr algn="ctr"/>
            <a:r>
              <a:rPr lang="en-US" sz="3200" dirty="0" smtClean="0">
                <a:latin typeface="Calibri" pitchFamily="34" charset="0"/>
                <a:cs typeface="Calibri" pitchFamily="34" charset="0"/>
              </a:rPr>
              <a:t>May cause death via suffocation.</a:t>
            </a:r>
          </a:p>
          <a:p>
            <a:pPr algn="ctr"/>
            <a:endParaRPr lang="en-US" sz="3200" dirty="0">
              <a:latin typeface="Calibri" pitchFamily="34" charset="0"/>
              <a:cs typeface="Calibri" pitchFamily="34" charset="0"/>
            </a:endParaRPr>
          </a:p>
          <a:p>
            <a:pPr algn="ctr"/>
            <a:r>
              <a:rPr lang="en-US" sz="3200" dirty="0" smtClean="0">
                <a:latin typeface="Calibri" pitchFamily="34" charset="0"/>
                <a:cs typeface="Calibri" pitchFamily="34" charset="0"/>
              </a:rPr>
              <a:t>Soviet Union outbreak in 1990s resulted in 150,000 cases.</a:t>
            </a:r>
          </a:p>
          <a:p>
            <a:endParaRPr lang="en-US" sz="3200" b="1" dirty="0">
              <a:latin typeface="Calibri" pitchFamily="34" charset="0"/>
              <a:cs typeface="Calibri" pitchFamily="34" charset="0"/>
            </a:endParaRPr>
          </a:p>
          <a:p>
            <a:pPr algn="ctr"/>
            <a:endParaRPr lang="en-US" sz="3200" b="1" dirty="0">
              <a:latin typeface="Calibri" pitchFamily="34" charset="0"/>
              <a:cs typeface="Calibri" pitchFamily="34" charset="0"/>
            </a:endParaRPr>
          </a:p>
          <a:p>
            <a:endParaRPr lang="en-US" dirty="0"/>
          </a:p>
        </p:txBody>
      </p:sp>
    </p:spTree>
    <p:extLst>
      <p:ext uri="{BB962C8B-B14F-4D97-AF65-F5344CB8AC3E}">
        <p14:creationId xmlns:p14="http://schemas.microsoft.com/office/powerpoint/2010/main" xmlns="" val="18587163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17</a:t>
            </a:fld>
            <a:endParaRPr lang="en-US" dirty="0"/>
          </a:p>
        </p:txBody>
      </p:sp>
      <p:sp>
        <p:nvSpPr>
          <p:cNvPr id="4" name="TextBox 3"/>
          <p:cNvSpPr txBox="1"/>
          <p:nvPr/>
        </p:nvSpPr>
        <p:spPr>
          <a:xfrm>
            <a:off x="1295400" y="533400"/>
            <a:ext cx="6934200" cy="4154984"/>
          </a:xfrm>
          <a:prstGeom prst="rect">
            <a:avLst/>
          </a:prstGeom>
          <a:noFill/>
        </p:spPr>
        <p:txBody>
          <a:bodyPr wrap="square" rtlCol="0">
            <a:spAutoFit/>
          </a:bodyPr>
          <a:lstStyle/>
          <a:p>
            <a:pPr algn="ctr"/>
            <a:r>
              <a:rPr lang="en-US" sz="3600" b="1" dirty="0" smtClean="0">
                <a:latin typeface="Calibri" pitchFamily="34" charset="0"/>
                <a:cs typeface="Calibri" pitchFamily="34" charset="0"/>
              </a:rPr>
              <a:t>Td Vaccine</a:t>
            </a:r>
          </a:p>
          <a:p>
            <a:pPr algn="ctr"/>
            <a:endParaRPr lang="en-US" sz="3600" b="1" dirty="0">
              <a:latin typeface="Calibri" pitchFamily="34" charset="0"/>
              <a:cs typeface="Calibri" pitchFamily="34" charset="0"/>
            </a:endParaRPr>
          </a:p>
          <a:p>
            <a:pPr algn="ctr"/>
            <a:r>
              <a:rPr lang="en-US" sz="3200" dirty="0" smtClean="0">
                <a:latin typeface="Calibri" pitchFamily="34" charset="0"/>
                <a:cs typeface="Calibri" pitchFamily="34" charset="0"/>
              </a:rPr>
              <a:t>Recommended for children (age 7 and up) and </a:t>
            </a:r>
            <a:r>
              <a:rPr lang="en-US" sz="3200" b="1" dirty="0" smtClean="0">
                <a:latin typeface="Calibri" pitchFamily="34" charset="0"/>
                <a:cs typeface="Calibri" pitchFamily="34" charset="0"/>
              </a:rPr>
              <a:t>ALL adults</a:t>
            </a:r>
            <a:r>
              <a:rPr lang="en-US" sz="3200" dirty="0" smtClean="0">
                <a:latin typeface="Calibri" pitchFamily="34" charset="0"/>
                <a:cs typeface="Calibri" pitchFamily="34" charset="0"/>
              </a:rPr>
              <a:t>.</a:t>
            </a:r>
            <a:r>
              <a:rPr lang="en-US" sz="3200" b="1" dirty="0" smtClean="0">
                <a:latin typeface="Calibri" pitchFamily="34" charset="0"/>
                <a:cs typeface="Calibri" pitchFamily="34" charset="0"/>
              </a:rPr>
              <a:t> </a:t>
            </a:r>
          </a:p>
          <a:p>
            <a:pPr algn="ctr"/>
            <a:endParaRPr lang="en-US" sz="3200" dirty="0">
              <a:latin typeface="Calibri" pitchFamily="34" charset="0"/>
              <a:cs typeface="Calibri" pitchFamily="34" charset="0"/>
            </a:endParaRPr>
          </a:p>
          <a:p>
            <a:pPr algn="ctr"/>
            <a:r>
              <a:rPr lang="en-US" sz="3200" dirty="0" smtClean="0">
                <a:latin typeface="Calibri" pitchFamily="34" charset="0"/>
                <a:cs typeface="Calibri" pitchFamily="34" charset="0"/>
              </a:rPr>
              <a:t>Boosters required every </a:t>
            </a:r>
            <a:r>
              <a:rPr lang="en-US" sz="3200" b="1" dirty="0" smtClean="0">
                <a:solidFill>
                  <a:schemeClr val="accent5">
                    <a:lumMod val="75000"/>
                  </a:schemeClr>
                </a:solidFill>
                <a:latin typeface="Calibri" pitchFamily="34" charset="0"/>
                <a:cs typeface="Calibri" pitchFamily="34" charset="0"/>
              </a:rPr>
              <a:t>ten years</a:t>
            </a:r>
            <a:r>
              <a:rPr lang="en-US" sz="3200" dirty="0" smtClean="0">
                <a:latin typeface="Calibri" pitchFamily="34" charset="0"/>
                <a:cs typeface="Calibri" pitchFamily="34" charset="0"/>
              </a:rPr>
              <a:t>.</a:t>
            </a:r>
          </a:p>
          <a:p>
            <a:pPr algn="ctr"/>
            <a:endParaRPr lang="en-US" sz="3200" dirty="0">
              <a:latin typeface="Calibri" pitchFamily="34" charset="0"/>
              <a:cs typeface="Calibri" pitchFamily="34" charset="0"/>
            </a:endParaRPr>
          </a:p>
          <a:p>
            <a:pPr algn="ctr"/>
            <a:endParaRPr lang="en-US" sz="3200" dirty="0">
              <a:latin typeface="Calibri" pitchFamily="34" charset="0"/>
              <a:cs typeface="Calibri"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693228" y="3820418"/>
            <a:ext cx="2993571" cy="2809875"/>
          </a:xfrm>
          <a:prstGeom prst="rect">
            <a:avLst/>
          </a:prstGeom>
        </p:spPr>
      </p:pic>
      <p:sp>
        <p:nvSpPr>
          <p:cNvPr id="6" name="TextBox 5"/>
          <p:cNvSpPr txBox="1"/>
          <p:nvPr/>
        </p:nvSpPr>
        <p:spPr>
          <a:xfrm>
            <a:off x="457200" y="4343400"/>
            <a:ext cx="5410200" cy="369332"/>
          </a:xfrm>
          <a:prstGeom prst="rect">
            <a:avLst/>
          </a:prstGeom>
          <a:noFill/>
        </p:spPr>
        <p:txBody>
          <a:bodyPr wrap="square" rtlCol="0">
            <a:spAutoFit/>
          </a:bodyPr>
          <a:lstStyle/>
          <a:p>
            <a:endParaRPr lang="en-US" dirty="0"/>
          </a:p>
        </p:txBody>
      </p:sp>
      <p:sp>
        <p:nvSpPr>
          <p:cNvPr id="7" name="TextBox 6"/>
          <p:cNvSpPr txBox="1"/>
          <p:nvPr/>
        </p:nvSpPr>
        <p:spPr>
          <a:xfrm>
            <a:off x="533400" y="4288971"/>
            <a:ext cx="4953000" cy="1077218"/>
          </a:xfrm>
          <a:prstGeom prst="rect">
            <a:avLst/>
          </a:prstGeom>
          <a:noFill/>
        </p:spPr>
        <p:txBody>
          <a:bodyPr wrap="square" rtlCol="0">
            <a:spAutoFit/>
          </a:bodyPr>
          <a:lstStyle/>
          <a:p>
            <a:pPr algn="ctr"/>
            <a:r>
              <a:rPr lang="en-US" sz="3200" dirty="0" smtClean="0">
                <a:latin typeface="Calibri" pitchFamily="34" charset="0"/>
                <a:cs typeface="Calibri" pitchFamily="34" charset="0"/>
              </a:rPr>
              <a:t>The Td vaccine is covered</a:t>
            </a:r>
          </a:p>
          <a:p>
            <a:pPr algn="ctr"/>
            <a:r>
              <a:rPr lang="en-US" sz="3200" dirty="0">
                <a:latin typeface="Calibri" pitchFamily="34" charset="0"/>
                <a:cs typeface="Calibri" pitchFamily="34" charset="0"/>
              </a:rPr>
              <a:t>b</a:t>
            </a:r>
            <a:r>
              <a:rPr lang="en-US" sz="3200" dirty="0" smtClean="0">
                <a:latin typeface="Calibri" pitchFamily="34" charset="0"/>
                <a:cs typeface="Calibri" pitchFamily="34" charset="0"/>
              </a:rPr>
              <a:t>y Medicare, Part D.</a:t>
            </a:r>
            <a:endParaRPr lang="en-US" sz="3200" dirty="0">
              <a:latin typeface="Calibri" pitchFamily="34" charset="0"/>
              <a:cs typeface="Calibri" pitchFamily="34" charset="0"/>
            </a:endParaRPr>
          </a:p>
        </p:txBody>
      </p:sp>
    </p:spTree>
    <p:extLst>
      <p:ext uri="{BB962C8B-B14F-4D97-AF65-F5344CB8AC3E}">
        <p14:creationId xmlns:p14="http://schemas.microsoft.com/office/powerpoint/2010/main" xmlns="" val="40357307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18</a:t>
            </a:fld>
            <a:endParaRPr lang="en-US" dirty="0"/>
          </a:p>
        </p:txBody>
      </p:sp>
      <p:sp>
        <p:nvSpPr>
          <p:cNvPr id="3" name="TextBox 2"/>
          <p:cNvSpPr txBox="1"/>
          <p:nvPr/>
        </p:nvSpPr>
        <p:spPr>
          <a:xfrm>
            <a:off x="1447800" y="457200"/>
            <a:ext cx="6781800" cy="369332"/>
          </a:xfrm>
          <a:prstGeom prst="rect">
            <a:avLst/>
          </a:prstGeom>
          <a:noFill/>
        </p:spPr>
        <p:txBody>
          <a:bodyPr wrap="square" rtlCol="0">
            <a:spAutoFit/>
          </a:bodyPr>
          <a:lstStyle/>
          <a:p>
            <a:endParaRPr lang="en-US" dirty="0"/>
          </a:p>
        </p:txBody>
      </p:sp>
      <p:sp>
        <p:nvSpPr>
          <p:cNvPr id="4" name="TextBox 3"/>
          <p:cNvSpPr txBox="1"/>
          <p:nvPr/>
        </p:nvSpPr>
        <p:spPr>
          <a:xfrm>
            <a:off x="1295400" y="457200"/>
            <a:ext cx="6934200" cy="646331"/>
          </a:xfrm>
          <a:prstGeom prst="rect">
            <a:avLst/>
          </a:prstGeom>
          <a:noFill/>
        </p:spPr>
        <p:txBody>
          <a:bodyPr wrap="square" rtlCol="0">
            <a:spAutoFit/>
          </a:bodyPr>
          <a:lstStyle/>
          <a:p>
            <a:pPr algn="ctr"/>
            <a:r>
              <a:rPr lang="en-US" sz="3600" b="1" dirty="0" smtClean="0">
                <a:latin typeface="Calibri" pitchFamily="34" charset="0"/>
                <a:cs typeface="Calibri" pitchFamily="34" charset="0"/>
              </a:rPr>
              <a:t>P(ertussis)</a:t>
            </a:r>
            <a:endParaRPr lang="en-US" sz="3600" b="1" dirty="0">
              <a:latin typeface="Calibri" pitchFamily="34" charset="0"/>
              <a:cs typeface="Calibri" pitchFamily="34" charset="0"/>
            </a:endParaRPr>
          </a:p>
        </p:txBody>
      </p:sp>
      <p:sp>
        <p:nvSpPr>
          <p:cNvPr id="6" name="TextBox 5"/>
          <p:cNvSpPr txBox="1"/>
          <p:nvPr/>
        </p:nvSpPr>
        <p:spPr>
          <a:xfrm>
            <a:off x="762000" y="1371600"/>
            <a:ext cx="7848600" cy="4031873"/>
          </a:xfrm>
          <a:prstGeom prst="rect">
            <a:avLst/>
          </a:prstGeom>
          <a:noFill/>
        </p:spPr>
        <p:txBody>
          <a:bodyPr wrap="square" rtlCol="0">
            <a:spAutoFit/>
          </a:bodyPr>
          <a:lstStyle/>
          <a:p>
            <a:pPr algn="ctr"/>
            <a:r>
              <a:rPr lang="en-US" sz="3200" dirty="0" smtClean="0">
                <a:latin typeface="Calibri" pitchFamily="34" charset="0"/>
                <a:cs typeface="Calibri" pitchFamily="34" charset="0"/>
              </a:rPr>
              <a:t>More commonly known as whooping cough,</a:t>
            </a:r>
          </a:p>
          <a:p>
            <a:pPr algn="ctr"/>
            <a:r>
              <a:rPr lang="en-US" sz="3200" dirty="0">
                <a:latin typeface="Calibri" pitchFamily="34" charset="0"/>
                <a:cs typeface="Calibri" pitchFamily="34" charset="0"/>
              </a:rPr>
              <a:t>p</a:t>
            </a:r>
            <a:r>
              <a:rPr lang="en-US" sz="3200" dirty="0" smtClean="0">
                <a:latin typeface="Calibri" pitchFamily="34" charset="0"/>
                <a:cs typeface="Calibri" pitchFamily="34" charset="0"/>
              </a:rPr>
              <a:t>ertussis is a highly contagious respiratory disease, particularly common in young children.</a:t>
            </a:r>
          </a:p>
          <a:p>
            <a:pPr algn="ctr"/>
            <a:endParaRPr lang="en-US" sz="3200" dirty="0">
              <a:latin typeface="Calibri" pitchFamily="34" charset="0"/>
              <a:cs typeface="Calibri" pitchFamily="34" charset="0"/>
            </a:endParaRPr>
          </a:p>
          <a:p>
            <a:pPr algn="ctr"/>
            <a:r>
              <a:rPr lang="en-US" sz="3200" dirty="0" smtClean="0">
                <a:latin typeface="Calibri" pitchFamily="34" charset="0"/>
                <a:cs typeface="Calibri" pitchFamily="34" charset="0"/>
              </a:rPr>
              <a:t>Complications of whooping cough include </a:t>
            </a:r>
            <a:r>
              <a:rPr lang="en-US" sz="3200" b="1" dirty="0" smtClean="0">
                <a:solidFill>
                  <a:schemeClr val="accent5">
                    <a:lumMod val="75000"/>
                  </a:schemeClr>
                </a:solidFill>
                <a:latin typeface="Calibri" pitchFamily="34" charset="0"/>
                <a:cs typeface="Calibri" pitchFamily="34" charset="0"/>
              </a:rPr>
              <a:t>pneumonia</a:t>
            </a:r>
            <a:r>
              <a:rPr lang="en-US" sz="3200" dirty="0" smtClean="0">
                <a:latin typeface="Calibri" pitchFamily="34" charset="0"/>
                <a:cs typeface="Calibri" pitchFamily="34" charset="0"/>
              </a:rPr>
              <a:t> and rib fractures (the result of coughing fits).</a:t>
            </a:r>
          </a:p>
        </p:txBody>
      </p:sp>
    </p:spTree>
    <p:extLst>
      <p:ext uri="{BB962C8B-B14F-4D97-AF65-F5344CB8AC3E}">
        <p14:creationId xmlns:p14="http://schemas.microsoft.com/office/powerpoint/2010/main" xmlns="" val="22766546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19</a:t>
            </a:fld>
            <a:endParaRPr lang="en-US" dirty="0"/>
          </a:p>
        </p:txBody>
      </p:sp>
      <p:sp>
        <p:nvSpPr>
          <p:cNvPr id="3" name="TextBox 2"/>
          <p:cNvSpPr txBox="1"/>
          <p:nvPr/>
        </p:nvSpPr>
        <p:spPr>
          <a:xfrm>
            <a:off x="1066800" y="457200"/>
            <a:ext cx="7315200" cy="646331"/>
          </a:xfrm>
          <a:prstGeom prst="rect">
            <a:avLst/>
          </a:prstGeom>
          <a:noFill/>
        </p:spPr>
        <p:txBody>
          <a:bodyPr wrap="square" rtlCol="0">
            <a:spAutoFit/>
          </a:bodyPr>
          <a:lstStyle/>
          <a:p>
            <a:pPr algn="ctr"/>
            <a:r>
              <a:rPr lang="en-US" sz="3600" b="1" dirty="0" smtClean="0">
                <a:latin typeface="Calibri" pitchFamily="34" charset="0"/>
                <a:cs typeface="Calibri" pitchFamily="34" charset="0"/>
              </a:rPr>
              <a:t>Tdap Vaccine</a:t>
            </a:r>
            <a:endParaRPr lang="en-US" sz="3600" b="1" dirty="0">
              <a:latin typeface="Calibri" pitchFamily="34" charset="0"/>
              <a:cs typeface="Calibri" pitchFamily="34" charset="0"/>
            </a:endParaRPr>
          </a:p>
        </p:txBody>
      </p:sp>
      <p:sp>
        <p:nvSpPr>
          <p:cNvPr id="4" name="TextBox 3"/>
          <p:cNvSpPr txBox="1"/>
          <p:nvPr/>
        </p:nvSpPr>
        <p:spPr>
          <a:xfrm>
            <a:off x="685800" y="1219200"/>
            <a:ext cx="7924800" cy="4832092"/>
          </a:xfrm>
          <a:prstGeom prst="rect">
            <a:avLst/>
          </a:prstGeom>
          <a:noFill/>
        </p:spPr>
        <p:txBody>
          <a:bodyPr wrap="square" rtlCol="0">
            <a:spAutoFit/>
          </a:bodyPr>
          <a:lstStyle/>
          <a:p>
            <a:pPr algn="ctr"/>
            <a:r>
              <a:rPr lang="en-US" sz="2800" dirty="0" smtClean="0">
                <a:latin typeface="Calibri" pitchFamily="34" charset="0"/>
                <a:cs typeface="Calibri" pitchFamily="34" charset="0"/>
              </a:rPr>
              <a:t>First developed in 2005 (pertussis protection added to Td vaccine).</a:t>
            </a:r>
          </a:p>
          <a:p>
            <a:pPr algn="ctr"/>
            <a:endParaRPr lang="en-US" sz="2800" dirty="0">
              <a:latin typeface="Calibri" pitchFamily="34" charset="0"/>
              <a:cs typeface="Calibri" pitchFamily="34" charset="0"/>
            </a:endParaRPr>
          </a:p>
          <a:p>
            <a:pPr algn="ctr"/>
            <a:r>
              <a:rPr lang="en-US" sz="2800" dirty="0" smtClean="0">
                <a:latin typeface="Calibri" pitchFamily="34" charset="0"/>
                <a:cs typeface="Calibri" pitchFamily="34" charset="0"/>
              </a:rPr>
              <a:t>Recommended for all children and . . .</a:t>
            </a:r>
            <a:endParaRPr lang="en-US" sz="2800" dirty="0">
              <a:latin typeface="Calibri" pitchFamily="34" charset="0"/>
              <a:cs typeface="Calibri" pitchFamily="34" charset="0"/>
            </a:endParaRPr>
          </a:p>
          <a:p>
            <a:pPr algn="ctr"/>
            <a:r>
              <a:rPr lang="en-US" sz="2800" b="1" dirty="0">
                <a:latin typeface="Calibri" pitchFamily="34" charset="0"/>
                <a:cs typeface="Calibri" pitchFamily="34" charset="0"/>
              </a:rPr>
              <a:t>s</a:t>
            </a:r>
            <a:r>
              <a:rPr lang="en-US" sz="2800" b="1" dirty="0" smtClean="0">
                <a:latin typeface="Calibri" pitchFamily="34" charset="0"/>
                <a:cs typeface="Calibri" pitchFamily="34" charset="0"/>
              </a:rPr>
              <a:t>eniors, aged 65 and over, who maintain close</a:t>
            </a:r>
          </a:p>
          <a:p>
            <a:pPr algn="ctr"/>
            <a:r>
              <a:rPr lang="en-US" sz="2800" b="1" dirty="0">
                <a:latin typeface="Calibri" pitchFamily="34" charset="0"/>
                <a:cs typeface="Calibri" pitchFamily="34" charset="0"/>
              </a:rPr>
              <a:t>c</a:t>
            </a:r>
            <a:r>
              <a:rPr lang="en-US" sz="2800" b="1" dirty="0" smtClean="0">
                <a:latin typeface="Calibri" pitchFamily="34" charset="0"/>
                <a:cs typeface="Calibri" pitchFamily="34" charset="0"/>
              </a:rPr>
              <a:t>ontact with infants</a:t>
            </a:r>
            <a:r>
              <a:rPr lang="en-US" sz="2800" dirty="0" smtClean="0">
                <a:latin typeface="Calibri" pitchFamily="34" charset="0"/>
                <a:cs typeface="Calibri" pitchFamily="34" charset="0"/>
              </a:rPr>
              <a:t>.</a:t>
            </a:r>
          </a:p>
          <a:p>
            <a:pPr algn="ctr"/>
            <a:endParaRPr lang="en-US" sz="2800" dirty="0">
              <a:latin typeface="Calibri" pitchFamily="34" charset="0"/>
              <a:cs typeface="Calibri" pitchFamily="34" charset="0"/>
            </a:endParaRPr>
          </a:p>
          <a:p>
            <a:pPr algn="ctr"/>
            <a:r>
              <a:rPr lang="en-US" sz="2800" dirty="0" smtClean="0">
                <a:latin typeface="Calibri" pitchFamily="34" charset="0"/>
                <a:cs typeface="Calibri" pitchFamily="34" charset="0"/>
              </a:rPr>
              <a:t>Those seniors will need a one-time dose of </a:t>
            </a:r>
          </a:p>
          <a:p>
            <a:pPr algn="ctr"/>
            <a:r>
              <a:rPr lang="en-US" sz="2800" dirty="0" smtClean="0">
                <a:latin typeface="Calibri" pitchFamily="34" charset="0"/>
                <a:cs typeface="Calibri" pitchFamily="34" charset="0"/>
              </a:rPr>
              <a:t>Tdap, followed by the ten-year Td boosters.</a:t>
            </a:r>
          </a:p>
          <a:p>
            <a:pPr algn="ctr"/>
            <a:endParaRPr lang="en-US" sz="2800" dirty="0">
              <a:latin typeface="Calibri" pitchFamily="34" charset="0"/>
              <a:cs typeface="Calibri" pitchFamily="34" charset="0"/>
            </a:endParaRPr>
          </a:p>
          <a:p>
            <a:pPr algn="ctr"/>
            <a:r>
              <a:rPr lang="en-US" sz="2800" dirty="0" smtClean="0">
                <a:latin typeface="Calibri" pitchFamily="34" charset="0"/>
                <a:cs typeface="Calibri" pitchFamily="34" charset="0"/>
              </a:rPr>
              <a:t>Tdap is covered by Medicare, Part D.</a:t>
            </a:r>
            <a:endParaRPr lang="en-US" sz="2800" dirty="0">
              <a:latin typeface="Calibri" pitchFamily="34" charset="0"/>
              <a:cs typeface="Calibri" pitchFamily="34" charset="0"/>
            </a:endParaRPr>
          </a:p>
        </p:txBody>
      </p:sp>
    </p:spTree>
    <p:extLst>
      <p:ext uri="{BB962C8B-B14F-4D97-AF65-F5344CB8AC3E}">
        <p14:creationId xmlns:p14="http://schemas.microsoft.com/office/powerpoint/2010/main" xmlns="" val="3216750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609600"/>
            <a:ext cx="8305800" cy="2308324"/>
          </a:xfrm>
          <a:prstGeom prst="rect">
            <a:avLst/>
          </a:prstGeom>
          <a:noFill/>
        </p:spPr>
        <p:txBody>
          <a:bodyPr wrap="square" rtlCol="0">
            <a:spAutoFit/>
          </a:bodyPr>
          <a:lstStyle/>
          <a:p>
            <a:pPr algn="ctr"/>
            <a:r>
              <a:rPr lang="en-US" sz="3600" b="1" dirty="0" smtClean="0">
                <a:latin typeface="Lucida Calligraphy" pitchFamily="66" charset="0"/>
              </a:rPr>
              <a:t>“An ounce of </a:t>
            </a:r>
            <a:r>
              <a:rPr lang="en-US" sz="3600" b="1" dirty="0" smtClean="0">
                <a:solidFill>
                  <a:schemeClr val="accent5">
                    <a:lumMod val="75000"/>
                  </a:schemeClr>
                </a:solidFill>
                <a:latin typeface="Copperplate Gothic Bold" pitchFamily="34" charset="0"/>
              </a:rPr>
              <a:t>PREVENTION</a:t>
            </a:r>
          </a:p>
          <a:p>
            <a:pPr algn="ctr"/>
            <a:r>
              <a:rPr lang="en-US" sz="3600" b="1" dirty="0">
                <a:latin typeface="Lucida Calligraphy" pitchFamily="66" charset="0"/>
              </a:rPr>
              <a:t>i</a:t>
            </a:r>
            <a:r>
              <a:rPr lang="en-US" sz="3600" b="1" dirty="0" smtClean="0">
                <a:latin typeface="Lucida Calligraphy" pitchFamily="66" charset="0"/>
              </a:rPr>
              <a:t>s worth a pound of</a:t>
            </a:r>
          </a:p>
          <a:p>
            <a:pPr algn="ctr"/>
            <a:r>
              <a:rPr lang="en-US" sz="3600" b="1" dirty="0">
                <a:latin typeface="Lucida Calligraphy" pitchFamily="66" charset="0"/>
              </a:rPr>
              <a:t>c</a:t>
            </a:r>
            <a:r>
              <a:rPr lang="en-US" sz="3600" b="1" dirty="0" smtClean="0">
                <a:latin typeface="Lucida Calligraphy" pitchFamily="66" charset="0"/>
              </a:rPr>
              <a:t>ure.”</a:t>
            </a:r>
          </a:p>
          <a:p>
            <a:pPr algn="ctr"/>
            <a:endParaRPr lang="en-US" sz="3600" b="1" dirty="0">
              <a:latin typeface="Lucida Calligraphy" pitchFamily="66"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90600" y="2362200"/>
            <a:ext cx="4800599" cy="4191000"/>
          </a:xfrm>
          <a:prstGeom prst="rect">
            <a:avLst/>
          </a:prstGeom>
        </p:spPr>
      </p:pic>
      <p:sp>
        <p:nvSpPr>
          <p:cNvPr id="4" name="TextBox 3"/>
          <p:cNvSpPr txBox="1"/>
          <p:nvPr/>
        </p:nvSpPr>
        <p:spPr>
          <a:xfrm>
            <a:off x="5638800" y="2743200"/>
            <a:ext cx="3124200" cy="3170099"/>
          </a:xfrm>
          <a:prstGeom prst="rect">
            <a:avLst/>
          </a:prstGeom>
          <a:noFill/>
        </p:spPr>
        <p:txBody>
          <a:bodyPr wrap="square" rtlCol="0">
            <a:spAutoFit/>
          </a:bodyPr>
          <a:lstStyle/>
          <a:p>
            <a:pPr algn="ctr"/>
            <a:r>
              <a:rPr lang="en-US" sz="2800" dirty="0" smtClean="0">
                <a:latin typeface="Calibri" pitchFamily="34" charset="0"/>
                <a:cs typeface="Calibri" pitchFamily="34" charset="0"/>
              </a:rPr>
              <a:t>Henry de Bracton</a:t>
            </a:r>
          </a:p>
          <a:p>
            <a:pPr algn="ctr"/>
            <a:r>
              <a:rPr lang="en-US" sz="2800" dirty="0" smtClean="0">
                <a:latin typeface="Calibri" pitchFamily="34" charset="0"/>
                <a:cs typeface="Calibri" pitchFamily="34" charset="0"/>
              </a:rPr>
              <a:t>1210-1268</a:t>
            </a:r>
          </a:p>
          <a:p>
            <a:pPr algn="ctr"/>
            <a:endParaRPr lang="en-US" sz="2800" dirty="0">
              <a:latin typeface="Calibri" pitchFamily="34" charset="0"/>
              <a:cs typeface="Calibri" pitchFamily="34" charset="0"/>
            </a:endParaRPr>
          </a:p>
          <a:p>
            <a:pPr algn="ctr"/>
            <a:r>
              <a:rPr lang="en-US" sz="2800" dirty="0" smtClean="0">
                <a:latin typeface="Calibri" pitchFamily="34" charset="0"/>
                <a:cs typeface="Calibri" pitchFamily="34" charset="0"/>
              </a:rPr>
              <a:t>Average life expectancy</a:t>
            </a:r>
          </a:p>
          <a:p>
            <a:pPr algn="ctr"/>
            <a:r>
              <a:rPr lang="en-US" sz="2800" dirty="0" smtClean="0">
                <a:latin typeface="Calibri" pitchFamily="34" charset="0"/>
                <a:cs typeface="Calibri" pitchFamily="34" charset="0"/>
              </a:rPr>
              <a:t>in 1200s –</a:t>
            </a:r>
          </a:p>
          <a:p>
            <a:pPr algn="ctr"/>
            <a:r>
              <a:rPr lang="en-US" sz="3200" b="1" dirty="0" smtClean="0">
                <a:latin typeface="Calibri" pitchFamily="34" charset="0"/>
                <a:cs typeface="Calibri" pitchFamily="34" charset="0"/>
              </a:rPr>
              <a:t>43</a:t>
            </a:r>
            <a:endParaRPr lang="en-US" sz="3200" b="1" dirty="0">
              <a:latin typeface="Calibri" pitchFamily="34" charset="0"/>
              <a:cs typeface="Calibri" pitchFamily="34" charset="0"/>
            </a:endParaRPr>
          </a:p>
        </p:txBody>
      </p:sp>
      <p:sp>
        <p:nvSpPr>
          <p:cNvPr id="5" name="Slide Number Placeholder 4"/>
          <p:cNvSpPr>
            <a:spLocks noGrp="1"/>
          </p:cNvSpPr>
          <p:nvPr>
            <p:ph type="sldNum" sz="quarter" idx="12"/>
          </p:nvPr>
        </p:nvSpPr>
        <p:spPr/>
        <p:txBody>
          <a:bodyPr/>
          <a:lstStyle/>
          <a:p>
            <a:fld id="{2C29D9AF-F9A4-46F2-A65F-DC079476B1D4}" type="slidenum">
              <a:rPr lang="en-US" smtClean="0"/>
              <a:pPr/>
              <a:t>2</a:t>
            </a:fld>
            <a:endParaRPr lang="en-US" dirty="0"/>
          </a:p>
        </p:txBody>
      </p:sp>
    </p:spTree>
    <p:extLst>
      <p:ext uri="{BB962C8B-B14F-4D97-AF65-F5344CB8AC3E}">
        <p14:creationId xmlns:p14="http://schemas.microsoft.com/office/powerpoint/2010/main" xmlns="" val="35995786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20</a:t>
            </a:fld>
            <a:endParaRPr lang="en-US" dirty="0"/>
          </a:p>
        </p:txBody>
      </p:sp>
      <p:sp>
        <p:nvSpPr>
          <p:cNvPr id="3" name="TextBox 2"/>
          <p:cNvSpPr txBox="1"/>
          <p:nvPr/>
        </p:nvSpPr>
        <p:spPr>
          <a:xfrm>
            <a:off x="1371600" y="381000"/>
            <a:ext cx="6553200" cy="646331"/>
          </a:xfrm>
          <a:prstGeom prst="rect">
            <a:avLst/>
          </a:prstGeom>
          <a:noFill/>
        </p:spPr>
        <p:txBody>
          <a:bodyPr wrap="square" rtlCol="0">
            <a:spAutoFit/>
          </a:bodyPr>
          <a:lstStyle/>
          <a:p>
            <a:pPr algn="ctr"/>
            <a:r>
              <a:rPr lang="en-US" sz="3600" b="1" dirty="0" smtClean="0">
                <a:latin typeface="Calibri" pitchFamily="34" charset="0"/>
                <a:cs typeface="Calibri" pitchFamily="34" charset="0"/>
              </a:rPr>
              <a:t>Shingles</a:t>
            </a:r>
            <a:endParaRPr lang="en-US" sz="3600" b="1" dirty="0">
              <a:latin typeface="Calibri" pitchFamily="34" charset="0"/>
              <a:cs typeface="Calibri" pitchFamily="34" charset="0"/>
            </a:endParaRPr>
          </a:p>
        </p:txBody>
      </p:sp>
      <p:sp>
        <p:nvSpPr>
          <p:cNvPr id="5" name="TextBox 4"/>
          <p:cNvSpPr txBox="1"/>
          <p:nvPr/>
        </p:nvSpPr>
        <p:spPr>
          <a:xfrm>
            <a:off x="3505200" y="1295400"/>
            <a:ext cx="5334000" cy="6124754"/>
          </a:xfrm>
          <a:prstGeom prst="rect">
            <a:avLst/>
          </a:prstGeom>
          <a:noFill/>
        </p:spPr>
        <p:txBody>
          <a:bodyPr wrap="square" rtlCol="0">
            <a:spAutoFit/>
          </a:bodyPr>
          <a:lstStyle/>
          <a:p>
            <a:pPr algn="ctr"/>
            <a:r>
              <a:rPr lang="en-US" sz="2800" dirty="0" smtClean="0">
                <a:latin typeface="Calibri" pitchFamily="34" charset="0"/>
                <a:cs typeface="Calibri" pitchFamily="34" charset="0"/>
              </a:rPr>
              <a:t>A viral disease caused by the same organism responsible for chicken pox, shingles can affect anyone who has ever </a:t>
            </a:r>
            <a:r>
              <a:rPr lang="en-US" sz="2800" i="1" dirty="0" smtClean="0">
                <a:latin typeface="Calibri" pitchFamily="34" charset="0"/>
                <a:cs typeface="Calibri" pitchFamily="34" charset="0"/>
              </a:rPr>
              <a:t>had</a:t>
            </a:r>
            <a:r>
              <a:rPr lang="en-US" sz="2800" dirty="0" smtClean="0">
                <a:latin typeface="Calibri" pitchFamily="34" charset="0"/>
                <a:cs typeface="Calibri" pitchFamily="34" charset="0"/>
              </a:rPr>
              <a:t> chickenpox.  The virus lies dormant in the nervous</a:t>
            </a:r>
          </a:p>
          <a:p>
            <a:pPr algn="ctr"/>
            <a:r>
              <a:rPr lang="en-US" sz="2800" dirty="0" smtClean="0">
                <a:latin typeface="Calibri" pitchFamily="34" charset="0"/>
                <a:cs typeface="Calibri" pitchFamily="34" charset="0"/>
              </a:rPr>
              <a:t>system and can re-emerge as </a:t>
            </a:r>
          </a:p>
          <a:p>
            <a:pPr algn="ctr"/>
            <a:r>
              <a:rPr lang="en-US" sz="2800" dirty="0">
                <a:latin typeface="Calibri" pitchFamily="34" charset="0"/>
                <a:cs typeface="Calibri" pitchFamily="34" charset="0"/>
              </a:rPr>
              <a:t>s</a:t>
            </a:r>
            <a:r>
              <a:rPr lang="en-US" sz="2800" dirty="0" smtClean="0">
                <a:latin typeface="Calibri" pitchFamily="34" charset="0"/>
                <a:cs typeface="Calibri" pitchFamily="34" charset="0"/>
              </a:rPr>
              <a:t>hingles at any time in an</a:t>
            </a:r>
          </a:p>
          <a:p>
            <a:pPr algn="ctr"/>
            <a:r>
              <a:rPr lang="en-US" sz="2800" dirty="0">
                <a:latin typeface="Calibri" pitchFamily="34" charset="0"/>
                <a:cs typeface="Calibri" pitchFamily="34" charset="0"/>
              </a:rPr>
              <a:t>i</a:t>
            </a:r>
            <a:r>
              <a:rPr lang="en-US" sz="2800" dirty="0" smtClean="0">
                <a:latin typeface="Calibri" pitchFamily="34" charset="0"/>
                <a:cs typeface="Calibri" pitchFamily="34" charset="0"/>
              </a:rPr>
              <a:t>ndividual’s life. </a:t>
            </a:r>
          </a:p>
          <a:p>
            <a:pPr algn="ctr"/>
            <a:endParaRPr lang="en-US" sz="2800" dirty="0">
              <a:latin typeface="Calibri" pitchFamily="34" charset="0"/>
              <a:cs typeface="Calibri" pitchFamily="34" charset="0"/>
            </a:endParaRPr>
          </a:p>
          <a:p>
            <a:pPr algn="ctr"/>
            <a:r>
              <a:rPr lang="en-US" sz="2800" dirty="0" smtClean="0">
                <a:latin typeface="Calibri" pitchFamily="34" charset="0"/>
                <a:cs typeface="Calibri" pitchFamily="34" charset="0"/>
              </a:rPr>
              <a:t>One in three unvaccinated </a:t>
            </a:r>
          </a:p>
          <a:p>
            <a:pPr algn="ctr"/>
            <a:r>
              <a:rPr lang="en-US" sz="2800" dirty="0" smtClean="0">
                <a:latin typeface="Calibri" pitchFamily="34" charset="0"/>
                <a:cs typeface="Calibri" pitchFamily="34" charset="0"/>
              </a:rPr>
              <a:t>Americans will suffer from</a:t>
            </a:r>
          </a:p>
          <a:p>
            <a:pPr algn="ctr"/>
            <a:r>
              <a:rPr lang="en-US" sz="2800" dirty="0">
                <a:latin typeface="Calibri" pitchFamily="34" charset="0"/>
                <a:cs typeface="Calibri" pitchFamily="34" charset="0"/>
              </a:rPr>
              <a:t>s</a:t>
            </a:r>
            <a:r>
              <a:rPr lang="en-US" sz="2800" dirty="0" smtClean="0">
                <a:latin typeface="Calibri" pitchFamily="34" charset="0"/>
                <a:cs typeface="Calibri" pitchFamily="34" charset="0"/>
              </a:rPr>
              <a:t>hingles.</a:t>
            </a:r>
          </a:p>
          <a:p>
            <a:pPr algn="ctr"/>
            <a:endParaRPr lang="en-US" sz="2800" dirty="0">
              <a:latin typeface="Calibri" pitchFamily="34" charset="0"/>
              <a:cs typeface="Calibri" pitchFamily="34" charset="0"/>
            </a:endParaRPr>
          </a:p>
          <a:p>
            <a:pPr algn="ctr"/>
            <a:endParaRPr lang="en-US" sz="2800" dirty="0">
              <a:latin typeface="Calibri" pitchFamily="34" charset="0"/>
              <a:cs typeface="Calibri"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83029" y="381000"/>
            <a:ext cx="3200400" cy="4762500"/>
          </a:xfrm>
          <a:prstGeom prst="rect">
            <a:avLst/>
          </a:prstGeom>
        </p:spPr>
      </p:pic>
      <p:sp>
        <p:nvSpPr>
          <p:cNvPr id="7" name="TextBox 6"/>
          <p:cNvSpPr txBox="1"/>
          <p:nvPr/>
        </p:nvSpPr>
        <p:spPr>
          <a:xfrm>
            <a:off x="816429" y="5176157"/>
            <a:ext cx="2133600" cy="400110"/>
          </a:xfrm>
          <a:prstGeom prst="rect">
            <a:avLst/>
          </a:prstGeom>
          <a:noFill/>
        </p:spPr>
        <p:txBody>
          <a:bodyPr wrap="square" rtlCol="0">
            <a:spAutoFit/>
          </a:bodyPr>
          <a:lstStyle/>
          <a:p>
            <a:pPr algn="ctr"/>
            <a:r>
              <a:rPr lang="en-US" sz="2000" b="1" dirty="0">
                <a:latin typeface="Calibri" pitchFamily="34" charset="0"/>
                <a:cs typeface="Calibri" pitchFamily="34" charset="0"/>
              </a:rPr>
              <a:t>s</a:t>
            </a:r>
            <a:r>
              <a:rPr lang="en-US" sz="2000" b="1" dirty="0" smtClean="0">
                <a:latin typeface="Calibri" pitchFamily="34" charset="0"/>
                <a:cs typeface="Calibri" pitchFamily="34" charset="0"/>
              </a:rPr>
              <a:t>hingles rash</a:t>
            </a:r>
            <a:endParaRPr lang="en-US" sz="2000" b="1" dirty="0">
              <a:latin typeface="Calibri" pitchFamily="34" charset="0"/>
              <a:cs typeface="Calibri" pitchFamily="34" charset="0"/>
            </a:endParaRPr>
          </a:p>
        </p:txBody>
      </p:sp>
    </p:spTree>
    <p:extLst>
      <p:ext uri="{BB962C8B-B14F-4D97-AF65-F5344CB8AC3E}">
        <p14:creationId xmlns:p14="http://schemas.microsoft.com/office/powerpoint/2010/main" xmlns="" val="40500147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21</a:t>
            </a:fld>
            <a:endParaRPr lang="en-US" dirty="0"/>
          </a:p>
        </p:txBody>
      </p:sp>
      <p:sp>
        <p:nvSpPr>
          <p:cNvPr id="3" name="TextBox 2"/>
          <p:cNvSpPr txBox="1"/>
          <p:nvPr/>
        </p:nvSpPr>
        <p:spPr>
          <a:xfrm>
            <a:off x="762000" y="533400"/>
            <a:ext cx="8001000" cy="5755422"/>
          </a:xfrm>
          <a:prstGeom prst="rect">
            <a:avLst/>
          </a:prstGeom>
          <a:noFill/>
        </p:spPr>
        <p:txBody>
          <a:bodyPr wrap="square" rtlCol="0">
            <a:spAutoFit/>
          </a:bodyPr>
          <a:lstStyle/>
          <a:p>
            <a:pPr algn="ctr"/>
            <a:r>
              <a:rPr lang="en-US" sz="2800" dirty="0" smtClean="0">
                <a:latin typeface="Calibri" pitchFamily="34" charset="0"/>
                <a:cs typeface="Calibri" pitchFamily="34" charset="0"/>
              </a:rPr>
              <a:t>The most obvious symptom of</a:t>
            </a:r>
          </a:p>
          <a:p>
            <a:pPr algn="ctr"/>
            <a:r>
              <a:rPr lang="en-US" sz="2800" dirty="0" smtClean="0">
                <a:latin typeface="Calibri" pitchFamily="34" charset="0"/>
                <a:cs typeface="Calibri" pitchFamily="34" charset="0"/>
              </a:rPr>
              <a:t>shingles (rash) may be itchy and moderately to severely PAINFUL.  This pain often continues for weeks or months after recovery from the virus.</a:t>
            </a:r>
          </a:p>
          <a:p>
            <a:pPr algn="ctr"/>
            <a:endParaRPr lang="en-US" sz="2800" dirty="0">
              <a:latin typeface="Calibri" pitchFamily="34" charset="0"/>
              <a:cs typeface="Calibri" pitchFamily="34" charset="0"/>
            </a:endParaRPr>
          </a:p>
          <a:p>
            <a:pPr algn="ctr"/>
            <a:r>
              <a:rPr lang="en-US" sz="2800" dirty="0" smtClean="0">
                <a:latin typeface="Calibri" pitchFamily="34" charset="0"/>
                <a:cs typeface="Calibri" pitchFamily="34" charset="0"/>
              </a:rPr>
              <a:t>Complications of shingles include blindness,</a:t>
            </a:r>
          </a:p>
          <a:p>
            <a:pPr algn="ctr"/>
            <a:r>
              <a:rPr lang="en-US" sz="2800" dirty="0" smtClean="0">
                <a:latin typeface="Calibri" pitchFamily="34" charset="0"/>
                <a:cs typeface="Calibri" pitchFamily="34" charset="0"/>
              </a:rPr>
              <a:t>encephalitis (inflammation of the brain), and post-herpetic neuralgia.</a:t>
            </a:r>
          </a:p>
          <a:p>
            <a:pPr algn="ctr"/>
            <a:endParaRPr lang="en-US" sz="2800" dirty="0">
              <a:latin typeface="Calibri" pitchFamily="34" charset="0"/>
              <a:cs typeface="Calibri" pitchFamily="34" charset="0"/>
            </a:endParaRPr>
          </a:p>
          <a:p>
            <a:pPr algn="ctr"/>
            <a:r>
              <a:rPr lang="en-US" sz="2800" b="1" dirty="0">
                <a:latin typeface="Calibri" pitchFamily="34" charset="0"/>
                <a:cs typeface="Calibri" pitchFamily="34" charset="0"/>
              </a:rPr>
              <a:t>At least 50 percent of shingles sufferers are over the age of sixty</a:t>
            </a:r>
            <a:r>
              <a:rPr lang="en-US" sz="2800" b="1" dirty="0" smtClean="0">
                <a:latin typeface="Calibri" pitchFamily="34" charset="0"/>
                <a:cs typeface="Calibri" pitchFamily="34" charset="0"/>
              </a:rPr>
              <a:t>.  </a:t>
            </a:r>
            <a:r>
              <a:rPr lang="en-US" sz="2800" dirty="0" smtClean="0">
                <a:latin typeface="Calibri" pitchFamily="34" charset="0"/>
                <a:cs typeface="Calibri" pitchFamily="34" charset="0"/>
              </a:rPr>
              <a:t>Older adults suffer more severe symptoms of shingles than do younger adults.</a:t>
            </a:r>
            <a:endParaRPr lang="en-US" sz="2800" b="1" dirty="0">
              <a:latin typeface="Calibri" pitchFamily="34" charset="0"/>
              <a:cs typeface="Calibri" pitchFamily="34" charset="0"/>
            </a:endParaRPr>
          </a:p>
          <a:p>
            <a:pPr algn="ctr"/>
            <a:endParaRPr lang="en-US" sz="3200" dirty="0" smtClean="0">
              <a:latin typeface="Calibri" pitchFamily="34" charset="0"/>
              <a:cs typeface="Calibri" pitchFamily="34" charset="0"/>
            </a:endParaRPr>
          </a:p>
        </p:txBody>
      </p:sp>
    </p:spTree>
    <p:extLst>
      <p:ext uri="{BB962C8B-B14F-4D97-AF65-F5344CB8AC3E}">
        <p14:creationId xmlns:p14="http://schemas.microsoft.com/office/powerpoint/2010/main" xmlns="" val="23081670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22</a:t>
            </a:fld>
            <a:endParaRPr lang="en-US" dirty="0"/>
          </a:p>
        </p:txBody>
      </p:sp>
      <p:sp>
        <p:nvSpPr>
          <p:cNvPr id="3" name="TextBox 2"/>
          <p:cNvSpPr txBox="1"/>
          <p:nvPr/>
        </p:nvSpPr>
        <p:spPr>
          <a:xfrm>
            <a:off x="914400" y="533400"/>
            <a:ext cx="7543800" cy="5139869"/>
          </a:xfrm>
          <a:prstGeom prst="rect">
            <a:avLst/>
          </a:prstGeom>
          <a:noFill/>
        </p:spPr>
        <p:txBody>
          <a:bodyPr wrap="square" rtlCol="0">
            <a:spAutoFit/>
          </a:bodyPr>
          <a:lstStyle/>
          <a:p>
            <a:pPr algn="ctr"/>
            <a:r>
              <a:rPr lang="en-US" sz="3600" b="1" dirty="0" smtClean="0">
                <a:latin typeface="Calibri" pitchFamily="34" charset="0"/>
                <a:cs typeface="Calibri" pitchFamily="34" charset="0"/>
              </a:rPr>
              <a:t>Zostavax:  The Shingles Vaccine</a:t>
            </a:r>
          </a:p>
          <a:p>
            <a:pPr algn="ctr"/>
            <a:endParaRPr lang="en-US" sz="3600" b="1" dirty="0">
              <a:latin typeface="Calibri" pitchFamily="34" charset="0"/>
              <a:cs typeface="Calibri" pitchFamily="34" charset="0"/>
            </a:endParaRPr>
          </a:p>
          <a:p>
            <a:pPr algn="ctr"/>
            <a:r>
              <a:rPr lang="en-US" sz="3200" dirty="0" smtClean="0">
                <a:latin typeface="Calibri" pitchFamily="34" charset="0"/>
                <a:cs typeface="Calibri" pitchFamily="34" charset="0"/>
              </a:rPr>
              <a:t>Recommended for those aged 60 and older.</a:t>
            </a:r>
          </a:p>
          <a:p>
            <a:pPr algn="ctr"/>
            <a:endParaRPr lang="en-US" sz="3200" dirty="0">
              <a:latin typeface="Calibri" pitchFamily="34" charset="0"/>
              <a:cs typeface="Calibri" pitchFamily="34" charset="0"/>
            </a:endParaRPr>
          </a:p>
          <a:p>
            <a:pPr algn="ctr"/>
            <a:r>
              <a:rPr lang="en-US" sz="3200" dirty="0" smtClean="0">
                <a:latin typeface="Calibri" pitchFamily="34" charset="0"/>
                <a:cs typeface="Calibri" pitchFamily="34" charset="0"/>
              </a:rPr>
              <a:t>Issued only </a:t>
            </a:r>
            <a:r>
              <a:rPr lang="en-US" sz="3200" b="1" dirty="0" smtClean="0">
                <a:latin typeface="Calibri" pitchFamily="34" charset="0"/>
                <a:cs typeface="Calibri" pitchFamily="34" charset="0"/>
              </a:rPr>
              <a:t>ONCE</a:t>
            </a:r>
            <a:r>
              <a:rPr lang="en-US" sz="3200" dirty="0" smtClean="0">
                <a:latin typeface="Calibri" pitchFamily="34" charset="0"/>
                <a:cs typeface="Calibri" pitchFamily="34" charset="0"/>
              </a:rPr>
              <a:t>.</a:t>
            </a:r>
          </a:p>
          <a:p>
            <a:pPr algn="ctr"/>
            <a:endParaRPr lang="en-US" sz="3200" dirty="0">
              <a:latin typeface="Calibri" pitchFamily="34" charset="0"/>
              <a:cs typeface="Calibri" pitchFamily="34" charset="0"/>
            </a:endParaRPr>
          </a:p>
          <a:p>
            <a:pPr algn="ctr"/>
            <a:r>
              <a:rPr lang="en-US" sz="3200" dirty="0" smtClean="0">
                <a:latin typeface="Calibri" pitchFamily="34" charset="0"/>
                <a:cs typeface="Calibri" pitchFamily="34" charset="0"/>
              </a:rPr>
              <a:t>Covered by Medicare, Part D.</a:t>
            </a:r>
          </a:p>
          <a:p>
            <a:pPr algn="ctr"/>
            <a:endParaRPr lang="en-US" sz="3200" dirty="0">
              <a:latin typeface="Calibri" pitchFamily="34" charset="0"/>
              <a:cs typeface="Calibri" pitchFamily="34" charset="0"/>
            </a:endParaRPr>
          </a:p>
          <a:p>
            <a:pPr algn="ctr"/>
            <a:endParaRPr lang="en-US" sz="3200" dirty="0">
              <a:latin typeface="Calibri" pitchFamily="34" charset="0"/>
              <a:cs typeface="Calibri" pitchFamily="34" charset="0"/>
            </a:endParaRPr>
          </a:p>
          <a:p>
            <a:pPr algn="ctr"/>
            <a:endParaRPr lang="en-US" sz="3200" dirty="0">
              <a:latin typeface="Calibri" pitchFamily="34" charset="0"/>
              <a:cs typeface="Calibri"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352800" y="4648200"/>
            <a:ext cx="2924175" cy="1743075"/>
          </a:xfrm>
          <a:prstGeom prst="rect">
            <a:avLst/>
          </a:prstGeom>
        </p:spPr>
      </p:pic>
    </p:spTree>
    <p:extLst>
      <p:ext uri="{BB962C8B-B14F-4D97-AF65-F5344CB8AC3E}">
        <p14:creationId xmlns:p14="http://schemas.microsoft.com/office/powerpoint/2010/main" xmlns="" val="18297565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23</a:t>
            </a:fld>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09600" y="1142999"/>
            <a:ext cx="4171950" cy="3962401"/>
          </a:xfrm>
          <a:prstGeom prst="rect">
            <a:avLst/>
          </a:prstGeom>
        </p:spPr>
      </p:pic>
      <p:sp>
        <p:nvSpPr>
          <p:cNvPr id="4" name="TextBox 3"/>
          <p:cNvSpPr txBox="1"/>
          <p:nvPr/>
        </p:nvSpPr>
        <p:spPr>
          <a:xfrm>
            <a:off x="5029200" y="304800"/>
            <a:ext cx="3581400" cy="6186309"/>
          </a:xfrm>
          <a:prstGeom prst="rect">
            <a:avLst/>
          </a:prstGeom>
          <a:noFill/>
        </p:spPr>
        <p:txBody>
          <a:bodyPr wrap="square" rtlCol="0">
            <a:spAutoFit/>
          </a:bodyPr>
          <a:lstStyle/>
          <a:p>
            <a:pPr algn="ctr"/>
            <a:r>
              <a:rPr lang="en-US" sz="3200" b="1" dirty="0" smtClean="0">
                <a:latin typeface="Calibri" pitchFamily="34" charset="0"/>
                <a:cs typeface="Calibri" pitchFamily="34" charset="0"/>
              </a:rPr>
              <a:t>Please Note:</a:t>
            </a:r>
          </a:p>
          <a:p>
            <a:pPr algn="ctr"/>
            <a:r>
              <a:rPr lang="en-US" sz="2800" dirty="0" smtClean="0">
                <a:latin typeface="Calibri" pitchFamily="34" charset="0"/>
                <a:cs typeface="Calibri" pitchFamily="34" charset="0"/>
              </a:rPr>
              <a:t>Vaccinations recommended in this presentation are applicable to </a:t>
            </a:r>
            <a:r>
              <a:rPr lang="en-US" sz="2800" i="1" dirty="0" smtClean="0">
                <a:latin typeface="Calibri" pitchFamily="34" charset="0"/>
                <a:cs typeface="Calibri" pitchFamily="34" charset="0"/>
              </a:rPr>
              <a:t>most</a:t>
            </a:r>
          </a:p>
          <a:p>
            <a:pPr algn="ctr"/>
            <a:r>
              <a:rPr lang="en-US" sz="2800" dirty="0">
                <a:latin typeface="Calibri" pitchFamily="34" charset="0"/>
                <a:cs typeface="Calibri" pitchFamily="34" charset="0"/>
              </a:rPr>
              <a:t>o</a:t>
            </a:r>
            <a:r>
              <a:rPr lang="en-US" sz="2800" dirty="0" smtClean="0">
                <a:latin typeface="Calibri" pitchFamily="34" charset="0"/>
                <a:cs typeface="Calibri" pitchFamily="34" charset="0"/>
              </a:rPr>
              <a:t>lder adults.</a:t>
            </a:r>
          </a:p>
          <a:p>
            <a:pPr algn="ctr"/>
            <a:r>
              <a:rPr lang="en-US" sz="2800" dirty="0" smtClean="0">
                <a:latin typeface="Calibri" pitchFamily="34" charset="0"/>
                <a:cs typeface="Calibri" pitchFamily="34" charset="0"/>
              </a:rPr>
              <a:t>Certain illnesses,</a:t>
            </a:r>
          </a:p>
          <a:p>
            <a:pPr algn="ctr"/>
            <a:r>
              <a:rPr lang="en-US" sz="2800" dirty="0" smtClean="0">
                <a:latin typeface="Calibri" pitchFamily="34" charset="0"/>
                <a:cs typeface="Calibri" pitchFamily="34" charset="0"/>
              </a:rPr>
              <a:t>conditions, and prescription therapies may  warrant postponing or</a:t>
            </a:r>
          </a:p>
          <a:p>
            <a:pPr algn="ctr"/>
            <a:r>
              <a:rPr lang="en-US" sz="2800" dirty="0">
                <a:latin typeface="Calibri" pitchFamily="34" charset="0"/>
                <a:cs typeface="Calibri" pitchFamily="34" charset="0"/>
              </a:rPr>
              <a:t>a</a:t>
            </a:r>
            <a:r>
              <a:rPr lang="en-US" sz="2800" dirty="0" smtClean="0">
                <a:latin typeface="Calibri" pitchFamily="34" charset="0"/>
                <a:cs typeface="Calibri" pitchFamily="34" charset="0"/>
              </a:rPr>
              <a:t>voiding vaccinations.</a:t>
            </a:r>
          </a:p>
          <a:p>
            <a:pPr algn="ctr"/>
            <a:r>
              <a:rPr lang="en-US" sz="2800" dirty="0" smtClean="0">
                <a:latin typeface="Calibri" pitchFamily="34" charset="0"/>
                <a:cs typeface="Calibri" pitchFamily="34" charset="0"/>
              </a:rPr>
              <a:t>Always consult a</a:t>
            </a:r>
          </a:p>
          <a:p>
            <a:pPr algn="ctr"/>
            <a:r>
              <a:rPr lang="en-US" sz="2800" dirty="0">
                <a:latin typeface="Calibri" pitchFamily="34" charset="0"/>
                <a:cs typeface="Calibri" pitchFamily="34" charset="0"/>
              </a:rPr>
              <a:t>p</a:t>
            </a:r>
            <a:r>
              <a:rPr lang="en-US" sz="2800" dirty="0" smtClean="0">
                <a:latin typeface="Calibri" pitchFamily="34" charset="0"/>
                <a:cs typeface="Calibri" pitchFamily="34" charset="0"/>
              </a:rPr>
              <a:t>hysician.</a:t>
            </a:r>
            <a:endParaRPr lang="en-US" sz="2800" dirty="0">
              <a:latin typeface="Calibri" pitchFamily="34" charset="0"/>
              <a:cs typeface="Calibri" pitchFamily="34" charset="0"/>
            </a:endParaRPr>
          </a:p>
        </p:txBody>
      </p:sp>
    </p:spTree>
    <p:extLst>
      <p:ext uri="{BB962C8B-B14F-4D97-AF65-F5344CB8AC3E}">
        <p14:creationId xmlns:p14="http://schemas.microsoft.com/office/powerpoint/2010/main" xmlns="" val="150825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24</a:t>
            </a:fld>
            <a:endParaRPr lang="en-US" dirty="0"/>
          </a:p>
        </p:txBody>
      </p:sp>
      <p:sp>
        <p:nvSpPr>
          <p:cNvPr id="3" name="TextBox 2"/>
          <p:cNvSpPr txBox="1"/>
          <p:nvPr/>
        </p:nvSpPr>
        <p:spPr>
          <a:xfrm>
            <a:off x="76200" y="457200"/>
            <a:ext cx="8991600" cy="4216539"/>
          </a:xfrm>
          <a:prstGeom prst="rect">
            <a:avLst/>
          </a:prstGeom>
          <a:noFill/>
        </p:spPr>
        <p:txBody>
          <a:bodyPr wrap="square" rtlCol="0">
            <a:spAutoFit/>
          </a:bodyPr>
          <a:lstStyle/>
          <a:p>
            <a:pPr algn="ctr"/>
            <a:r>
              <a:rPr lang="en-US" sz="3600" b="1" dirty="0" smtClean="0">
                <a:latin typeface="Calibri" pitchFamily="34" charset="0"/>
                <a:cs typeface="Calibri" pitchFamily="34" charset="0"/>
              </a:rPr>
              <a:t>Detailed information available online:</a:t>
            </a:r>
          </a:p>
          <a:p>
            <a:pPr algn="ctr"/>
            <a:endParaRPr lang="en-US" sz="3600" b="1" dirty="0">
              <a:latin typeface="Calibri" pitchFamily="34" charset="0"/>
              <a:cs typeface="Calibri" pitchFamily="34" charset="0"/>
            </a:endParaRPr>
          </a:p>
          <a:p>
            <a:pPr algn="ctr"/>
            <a:r>
              <a:rPr lang="en-US" sz="2800" b="1" u="sng" dirty="0" smtClean="0">
                <a:solidFill>
                  <a:srgbClr val="FFFFCC"/>
                </a:solidFill>
                <a:latin typeface="Calibri" pitchFamily="34" charset="0"/>
                <a:cs typeface="Calibri" pitchFamily="34" charset="0"/>
                <a:hlinkClick r:id="rId2"/>
              </a:rPr>
              <a:t>www.cdc.gov/vaccines/vpd-vac/adult-vpd.htm</a:t>
            </a:r>
            <a:endParaRPr lang="en-US" sz="2800" b="1" u="sng" dirty="0" smtClean="0">
              <a:solidFill>
                <a:srgbClr val="FFFFCC"/>
              </a:solidFill>
              <a:latin typeface="Calibri" pitchFamily="34" charset="0"/>
              <a:cs typeface="Calibri" pitchFamily="34" charset="0"/>
            </a:endParaRPr>
          </a:p>
          <a:p>
            <a:pPr algn="ctr"/>
            <a:endParaRPr lang="en-US" sz="2800" b="1" dirty="0">
              <a:latin typeface="Calibri" pitchFamily="34" charset="0"/>
              <a:cs typeface="Calibri" pitchFamily="34" charset="0"/>
            </a:endParaRPr>
          </a:p>
          <a:p>
            <a:pPr algn="ctr"/>
            <a:r>
              <a:rPr lang="en-US" sz="2800" b="1" dirty="0" smtClean="0">
                <a:latin typeface="Calibri" pitchFamily="34" charset="0"/>
                <a:cs typeface="Calibri" pitchFamily="34" charset="0"/>
                <a:hlinkClick r:id="rId3"/>
              </a:rPr>
              <a:t>www.vaccines.gov/who_and_when/seniors/index.html</a:t>
            </a:r>
            <a:endParaRPr lang="en-US" sz="2800" b="1" dirty="0" smtClean="0">
              <a:latin typeface="Calibri" pitchFamily="34" charset="0"/>
              <a:cs typeface="Calibri" pitchFamily="34" charset="0"/>
            </a:endParaRPr>
          </a:p>
          <a:p>
            <a:pPr algn="ctr"/>
            <a:endParaRPr lang="en-US" sz="2800" b="1" dirty="0">
              <a:latin typeface="Calibri" pitchFamily="34" charset="0"/>
              <a:cs typeface="Calibri" pitchFamily="34" charset="0"/>
            </a:endParaRPr>
          </a:p>
          <a:p>
            <a:pPr algn="ctr"/>
            <a:endParaRPr lang="en-US" sz="2800" b="1" dirty="0" smtClean="0">
              <a:latin typeface="Calibri" pitchFamily="34" charset="0"/>
              <a:cs typeface="Calibri" pitchFamily="34" charset="0"/>
            </a:endParaRPr>
          </a:p>
          <a:p>
            <a:pPr algn="ctr"/>
            <a:endParaRPr lang="en-US" sz="2800" b="1" dirty="0" smtClean="0">
              <a:latin typeface="Calibri" pitchFamily="34" charset="0"/>
              <a:cs typeface="Calibri" pitchFamily="34" charset="0"/>
            </a:endParaRPr>
          </a:p>
          <a:p>
            <a:pPr algn="ctr"/>
            <a:endParaRPr lang="en-US" sz="2800" b="1" dirty="0">
              <a:latin typeface="Calibri" pitchFamily="34" charset="0"/>
              <a:cs typeface="Calibri" pitchFamily="34" charset="0"/>
            </a:endParaRPr>
          </a:p>
        </p:txBody>
      </p:sp>
      <p:pic>
        <p:nvPicPr>
          <p:cNvPr id="5" name="Picture 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2514600" y="3276599"/>
            <a:ext cx="3810000" cy="3048001"/>
          </a:xfrm>
          <a:prstGeom prst="rect">
            <a:avLst/>
          </a:prstGeom>
        </p:spPr>
      </p:pic>
    </p:spTree>
    <p:extLst>
      <p:ext uri="{BB962C8B-B14F-4D97-AF65-F5344CB8AC3E}">
        <p14:creationId xmlns:p14="http://schemas.microsoft.com/office/powerpoint/2010/main" xmlns="" val="22214158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25</a:t>
            </a:fld>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37457" y="533400"/>
            <a:ext cx="3200400" cy="5181600"/>
          </a:xfrm>
          <a:prstGeom prst="rect">
            <a:avLst/>
          </a:prstGeom>
        </p:spPr>
      </p:pic>
      <p:sp>
        <p:nvSpPr>
          <p:cNvPr id="4" name="TextBox 3"/>
          <p:cNvSpPr txBox="1"/>
          <p:nvPr/>
        </p:nvSpPr>
        <p:spPr>
          <a:xfrm>
            <a:off x="4191000" y="990600"/>
            <a:ext cx="4343400" cy="3539430"/>
          </a:xfrm>
          <a:prstGeom prst="rect">
            <a:avLst/>
          </a:prstGeom>
          <a:noFill/>
        </p:spPr>
        <p:txBody>
          <a:bodyPr wrap="square" rtlCol="0">
            <a:spAutoFit/>
          </a:bodyPr>
          <a:lstStyle/>
          <a:p>
            <a:pPr algn="ctr"/>
            <a:r>
              <a:rPr lang="en-US" sz="3200" dirty="0" smtClean="0">
                <a:latin typeface="Calibri" pitchFamily="34" charset="0"/>
                <a:cs typeface="Calibri" pitchFamily="34" charset="0"/>
              </a:rPr>
              <a:t>Contact Information:</a:t>
            </a:r>
          </a:p>
          <a:p>
            <a:pPr algn="ctr"/>
            <a:endParaRPr lang="en-US" sz="3200" dirty="0">
              <a:latin typeface="Calibri" pitchFamily="34" charset="0"/>
              <a:cs typeface="Calibri" pitchFamily="34" charset="0"/>
            </a:endParaRPr>
          </a:p>
          <a:p>
            <a:pPr algn="ctr"/>
            <a:r>
              <a:rPr lang="en-US" sz="3200" b="1" dirty="0" smtClean="0">
                <a:latin typeface="Calibri" pitchFamily="34" charset="0"/>
                <a:cs typeface="Calibri" pitchFamily="34" charset="0"/>
              </a:rPr>
              <a:t>Bonnie Hinds</a:t>
            </a:r>
          </a:p>
          <a:p>
            <a:pPr algn="ctr"/>
            <a:r>
              <a:rPr lang="en-US" sz="3200" dirty="0" smtClean="0">
                <a:latin typeface="Calibri" pitchFamily="34" charset="0"/>
                <a:cs typeface="Calibri" pitchFamily="34" charset="0"/>
              </a:rPr>
              <a:t>218-B Morgan Hall</a:t>
            </a:r>
          </a:p>
          <a:p>
            <a:pPr algn="ctr"/>
            <a:endParaRPr lang="en-US" sz="3200" dirty="0">
              <a:latin typeface="Calibri" pitchFamily="34" charset="0"/>
              <a:cs typeface="Calibri" pitchFamily="34" charset="0"/>
            </a:endParaRPr>
          </a:p>
          <a:p>
            <a:pPr algn="ctr"/>
            <a:r>
              <a:rPr lang="en-US" sz="3200" b="1" dirty="0" smtClean="0">
                <a:latin typeface="Calibri" pitchFamily="34" charset="0"/>
                <a:cs typeface="Calibri" pitchFamily="34" charset="0"/>
                <a:hlinkClick r:id="rId3"/>
              </a:rPr>
              <a:t>bhinds@utk.edu</a:t>
            </a:r>
            <a:endParaRPr lang="en-US" sz="3200" b="1" dirty="0" smtClean="0">
              <a:latin typeface="Calibri" pitchFamily="34" charset="0"/>
              <a:cs typeface="Calibri" pitchFamily="34" charset="0"/>
            </a:endParaRPr>
          </a:p>
          <a:p>
            <a:pPr algn="ctr"/>
            <a:r>
              <a:rPr lang="en-US" sz="3200" dirty="0" smtClean="0">
                <a:latin typeface="Calibri" pitchFamily="34" charset="0"/>
                <a:cs typeface="Calibri" pitchFamily="34" charset="0"/>
              </a:rPr>
              <a:t>865-974-8178</a:t>
            </a:r>
            <a:endParaRPr lang="en-US" sz="3200" dirty="0">
              <a:latin typeface="Calibri" pitchFamily="34" charset="0"/>
              <a:cs typeface="Calibri" pitchFamily="34" charset="0"/>
            </a:endParaRPr>
          </a:p>
        </p:txBody>
      </p:sp>
      <p:pic>
        <p:nvPicPr>
          <p:cNvPr id="5" name="Picture 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724400" y="5486400"/>
            <a:ext cx="4057650" cy="654518"/>
          </a:xfrm>
          <a:prstGeom prst="rect">
            <a:avLst/>
          </a:prstGeom>
        </p:spPr>
      </p:pic>
    </p:spTree>
    <p:extLst>
      <p:ext uri="{BB962C8B-B14F-4D97-AF65-F5344CB8AC3E}">
        <p14:creationId xmlns:p14="http://schemas.microsoft.com/office/powerpoint/2010/main" xmlns="" val="4043246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304800"/>
            <a:ext cx="7620000" cy="3847207"/>
          </a:xfrm>
          <a:prstGeom prst="rect">
            <a:avLst/>
          </a:prstGeom>
          <a:noFill/>
        </p:spPr>
        <p:txBody>
          <a:bodyPr wrap="square" rtlCol="0">
            <a:spAutoFit/>
          </a:bodyPr>
          <a:lstStyle/>
          <a:p>
            <a:pPr algn="ctr"/>
            <a:r>
              <a:rPr lang="en-US" sz="3600" dirty="0" smtClean="0">
                <a:latin typeface="Calibri" pitchFamily="34" charset="0"/>
                <a:cs typeface="Calibri" pitchFamily="34" charset="0"/>
              </a:rPr>
              <a:t>Vaccines are considered to be </a:t>
            </a:r>
          </a:p>
          <a:p>
            <a:pPr algn="ctr"/>
            <a:r>
              <a:rPr lang="en-US" sz="3600" b="1" dirty="0" smtClean="0">
                <a:solidFill>
                  <a:schemeClr val="accent5">
                    <a:lumMod val="75000"/>
                  </a:schemeClr>
                </a:solidFill>
                <a:latin typeface="Calibri" pitchFamily="34" charset="0"/>
                <a:cs typeface="Calibri" pitchFamily="34" charset="0"/>
              </a:rPr>
              <a:t>the most important advancement (!) </a:t>
            </a:r>
          </a:p>
          <a:p>
            <a:pPr algn="ctr"/>
            <a:r>
              <a:rPr lang="en-US" sz="3600" dirty="0" smtClean="0">
                <a:latin typeface="Calibri" pitchFamily="34" charset="0"/>
                <a:cs typeface="Calibri" pitchFamily="34" charset="0"/>
              </a:rPr>
              <a:t>in the history of human health.</a:t>
            </a:r>
          </a:p>
          <a:p>
            <a:pPr algn="ctr"/>
            <a:endParaRPr lang="en-US" sz="3600" dirty="0">
              <a:latin typeface="Calibri" pitchFamily="34" charset="0"/>
              <a:cs typeface="Calibri" pitchFamily="34" charset="0"/>
            </a:endParaRPr>
          </a:p>
          <a:p>
            <a:pPr algn="ctr"/>
            <a:endParaRPr lang="en-US" sz="3600" dirty="0" smtClean="0">
              <a:latin typeface="Calibri" pitchFamily="34" charset="0"/>
              <a:cs typeface="Calibri" pitchFamily="34" charset="0"/>
            </a:endParaRPr>
          </a:p>
          <a:p>
            <a:pPr algn="r"/>
            <a:endParaRPr lang="en-US" sz="2800" dirty="0">
              <a:latin typeface="Calibri" pitchFamily="34" charset="0"/>
              <a:cs typeface="Calibri" pitchFamily="34" charset="0"/>
            </a:endParaRPr>
          </a:p>
          <a:p>
            <a:pPr algn="ctr"/>
            <a:endParaRPr lang="en-US" sz="3600" dirty="0">
              <a:latin typeface="Calibri" pitchFamily="34" charset="0"/>
              <a:cs typeface="Calibri"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95815" y="2088670"/>
            <a:ext cx="3505200" cy="4388330"/>
          </a:xfrm>
          <a:prstGeom prst="rect">
            <a:avLst/>
          </a:prstGeom>
        </p:spPr>
      </p:pic>
      <p:sp>
        <p:nvSpPr>
          <p:cNvPr id="6" name="TextBox 5"/>
          <p:cNvSpPr txBox="1"/>
          <p:nvPr/>
        </p:nvSpPr>
        <p:spPr>
          <a:xfrm>
            <a:off x="4191000" y="2362200"/>
            <a:ext cx="4800600" cy="3970318"/>
          </a:xfrm>
          <a:prstGeom prst="rect">
            <a:avLst/>
          </a:prstGeom>
          <a:noFill/>
        </p:spPr>
        <p:txBody>
          <a:bodyPr wrap="square" rtlCol="0">
            <a:spAutoFit/>
          </a:bodyPr>
          <a:lstStyle/>
          <a:p>
            <a:pPr algn="ctr"/>
            <a:r>
              <a:rPr lang="en-US" sz="2800" dirty="0" smtClean="0">
                <a:latin typeface="Calibri" pitchFamily="34" charset="0"/>
                <a:cs typeface="Calibri" pitchFamily="34" charset="0"/>
              </a:rPr>
              <a:t>One of history’s deadliest diseases, with a mortality rate of 30-35 percent or more,</a:t>
            </a:r>
          </a:p>
          <a:p>
            <a:pPr algn="ctr"/>
            <a:r>
              <a:rPr lang="en-US" sz="2800" b="1" dirty="0">
                <a:latin typeface="Calibri" pitchFamily="34" charset="0"/>
                <a:cs typeface="Calibri" pitchFamily="34" charset="0"/>
              </a:rPr>
              <a:t>s</a:t>
            </a:r>
            <a:r>
              <a:rPr lang="en-US" sz="2800" b="1" dirty="0" smtClean="0">
                <a:latin typeface="Calibri" pitchFamily="34" charset="0"/>
                <a:cs typeface="Calibri" pitchFamily="34" charset="0"/>
              </a:rPr>
              <a:t>mallpox</a:t>
            </a:r>
            <a:r>
              <a:rPr lang="en-US" sz="2800" dirty="0" smtClean="0">
                <a:latin typeface="Calibri" pitchFamily="34" charset="0"/>
                <a:cs typeface="Calibri" pitchFamily="34" charset="0"/>
              </a:rPr>
              <a:t> has been</a:t>
            </a:r>
          </a:p>
          <a:p>
            <a:pPr algn="ctr"/>
            <a:r>
              <a:rPr lang="en-US" sz="2800" dirty="0">
                <a:latin typeface="Calibri" pitchFamily="34" charset="0"/>
                <a:cs typeface="Calibri" pitchFamily="34" charset="0"/>
              </a:rPr>
              <a:t>t</a:t>
            </a:r>
            <a:r>
              <a:rPr lang="en-US" sz="2800" dirty="0" smtClean="0">
                <a:latin typeface="Calibri" pitchFamily="34" charset="0"/>
                <a:cs typeface="Calibri" pitchFamily="34" charset="0"/>
              </a:rPr>
              <a:t>otally eradicated due to</a:t>
            </a:r>
          </a:p>
          <a:p>
            <a:pPr algn="ctr"/>
            <a:r>
              <a:rPr lang="en-US" sz="2800" dirty="0">
                <a:latin typeface="Calibri" pitchFamily="34" charset="0"/>
                <a:cs typeface="Calibri" pitchFamily="34" charset="0"/>
              </a:rPr>
              <a:t>v</a:t>
            </a:r>
            <a:r>
              <a:rPr lang="en-US" sz="2800" dirty="0" smtClean="0">
                <a:latin typeface="Calibri" pitchFamily="34" charset="0"/>
                <a:cs typeface="Calibri" pitchFamily="34" charset="0"/>
              </a:rPr>
              <a:t>accinations.</a:t>
            </a:r>
          </a:p>
          <a:p>
            <a:pPr algn="ctr"/>
            <a:endParaRPr lang="en-US" sz="2800" dirty="0">
              <a:latin typeface="Calibri" pitchFamily="34" charset="0"/>
              <a:cs typeface="Calibri" pitchFamily="34" charset="0"/>
            </a:endParaRPr>
          </a:p>
          <a:p>
            <a:pPr algn="ctr"/>
            <a:r>
              <a:rPr lang="en-US" sz="2800" dirty="0" smtClean="0">
                <a:latin typeface="Calibri" pitchFamily="34" charset="0"/>
                <a:cs typeface="Calibri" pitchFamily="34" charset="0"/>
              </a:rPr>
              <a:t>Eradicated - 100 percent</a:t>
            </a:r>
          </a:p>
          <a:p>
            <a:pPr algn="ctr"/>
            <a:r>
              <a:rPr lang="en-US" sz="2800" dirty="0" smtClean="0">
                <a:latin typeface="Calibri" pitchFamily="34" charset="0"/>
                <a:cs typeface="Calibri" pitchFamily="34" charset="0"/>
              </a:rPr>
              <a:t>eliminated </a:t>
            </a:r>
            <a:r>
              <a:rPr lang="en-US" sz="2800" b="1" i="1" dirty="0" smtClean="0">
                <a:latin typeface="Calibri" pitchFamily="34" charset="0"/>
                <a:cs typeface="Calibri" pitchFamily="34" charset="0"/>
              </a:rPr>
              <a:t>worldwide</a:t>
            </a:r>
            <a:r>
              <a:rPr lang="en-US" sz="2800" dirty="0" smtClean="0">
                <a:latin typeface="Calibri" pitchFamily="34" charset="0"/>
                <a:cs typeface="Calibri" pitchFamily="34" charset="0"/>
              </a:rPr>
              <a:t>.</a:t>
            </a:r>
            <a:endParaRPr lang="en-US" sz="2800" dirty="0">
              <a:latin typeface="Calibri" pitchFamily="34" charset="0"/>
              <a:cs typeface="Calibri" pitchFamily="34" charset="0"/>
            </a:endParaRPr>
          </a:p>
        </p:txBody>
      </p:sp>
      <p:sp>
        <p:nvSpPr>
          <p:cNvPr id="7" name="Slide Number Placeholder 6"/>
          <p:cNvSpPr>
            <a:spLocks noGrp="1"/>
          </p:cNvSpPr>
          <p:nvPr>
            <p:ph type="sldNum" sz="quarter" idx="12"/>
          </p:nvPr>
        </p:nvSpPr>
        <p:spPr/>
        <p:txBody>
          <a:bodyPr/>
          <a:lstStyle/>
          <a:p>
            <a:fld id="{2C29D9AF-F9A4-46F2-A65F-DC079476B1D4}" type="slidenum">
              <a:rPr lang="en-US" smtClean="0"/>
              <a:pPr/>
              <a:t>3</a:t>
            </a:fld>
            <a:endParaRPr lang="en-US" dirty="0"/>
          </a:p>
        </p:txBody>
      </p:sp>
    </p:spTree>
    <p:extLst>
      <p:ext uri="{BB962C8B-B14F-4D97-AF65-F5344CB8AC3E}">
        <p14:creationId xmlns:p14="http://schemas.microsoft.com/office/powerpoint/2010/main" xmlns="" val="187224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4</a:t>
            </a:fld>
            <a:endParaRPr lang="en-US" dirty="0"/>
          </a:p>
        </p:txBody>
      </p:sp>
      <p:sp>
        <p:nvSpPr>
          <p:cNvPr id="3" name="TextBox 2"/>
          <p:cNvSpPr txBox="1"/>
          <p:nvPr/>
        </p:nvSpPr>
        <p:spPr>
          <a:xfrm>
            <a:off x="685800" y="381000"/>
            <a:ext cx="7848600" cy="646331"/>
          </a:xfrm>
          <a:prstGeom prst="rect">
            <a:avLst/>
          </a:prstGeom>
          <a:noFill/>
        </p:spPr>
        <p:txBody>
          <a:bodyPr wrap="square" rtlCol="0">
            <a:spAutoFit/>
          </a:bodyPr>
          <a:lstStyle/>
          <a:p>
            <a:pPr algn="ctr"/>
            <a:r>
              <a:rPr lang="en-US" sz="3600" b="1" dirty="0" smtClean="0">
                <a:latin typeface="Calibri" pitchFamily="34" charset="0"/>
                <a:cs typeface="Calibri" pitchFamily="34" charset="0"/>
              </a:rPr>
              <a:t>Vaccine-Preventable Diseases</a:t>
            </a:r>
            <a:endParaRPr lang="en-US" sz="3600" b="1" dirty="0">
              <a:latin typeface="Calibri" pitchFamily="34" charset="0"/>
              <a:cs typeface="Calibri" pitchFamily="34" charset="0"/>
            </a:endParaRPr>
          </a:p>
        </p:txBody>
      </p:sp>
      <p:sp>
        <p:nvSpPr>
          <p:cNvPr id="4" name="TextBox 3"/>
          <p:cNvSpPr txBox="1"/>
          <p:nvPr/>
        </p:nvSpPr>
        <p:spPr>
          <a:xfrm>
            <a:off x="228600" y="1176454"/>
            <a:ext cx="8763000" cy="4832092"/>
          </a:xfrm>
          <a:prstGeom prst="rect">
            <a:avLst/>
          </a:prstGeom>
          <a:noFill/>
        </p:spPr>
        <p:txBody>
          <a:bodyPr wrap="square" rtlCol="0">
            <a:spAutoFit/>
          </a:bodyPr>
          <a:lstStyle/>
          <a:p>
            <a:r>
              <a:rPr lang="en-US" sz="2800" dirty="0" smtClean="0"/>
              <a:t>Polio – Virtually eliminated in the U.S. and western hemisphere by the 1980s.</a:t>
            </a:r>
          </a:p>
          <a:p>
            <a:pPr algn="ctr"/>
            <a:endParaRPr lang="en-US" sz="2800" dirty="0"/>
          </a:p>
          <a:p>
            <a:endParaRPr lang="en-US" sz="2800" dirty="0" smtClean="0"/>
          </a:p>
          <a:p>
            <a:endParaRPr lang="en-US" sz="2800" dirty="0"/>
          </a:p>
          <a:p>
            <a:pPr algn="ctr"/>
            <a:endParaRPr lang="en-US" sz="2800" dirty="0" smtClean="0"/>
          </a:p>
          <a:p>
            <a:pPr algn="ctr"/>
            <a:endParaRPr lang="en-US" sz="2800" dirty="0"/>
          </a:p>
          <a:p>
            <a:pPr algn="ctr"/>
            <a:endParaRPr lang="en-US" sz="2800" dirty="0" smtClean="0"/>
          </a:p>
          <a:p>
            <a:pPr algn="ctr"/>
            <a:r>
              <a:rPr lang="en-US" sz="2800" dirty="0" smtClean="0"/>
              <a:t>Viral illness, affecting the nervous system.</a:t>
            </a:r>
          </a:p>
          <a:p>
            <a:pPr algn="ctr"/>
            <a:r>
              <a:rPr lang="en-US" sz="2800" dirty="0" smtClean="0"/>
              <a:t>Victims may be permanently paralyzed.  Respiratory paralysis results in death.</a:t>
            </a:r>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105400" y="2189356"/>
            <a:ext cx="2286000" cy="2460213"/>
          </a:xfrm>
          <a:prstGeom prst="rect">
            <a:avLst/>
          </a:prstGeom>
        </p:spPr>
      </p:pic>
      <p:sp>
        <p:nvSpPr>
          <p:cNvPr id="6" name="TextBox 5"/>
          <p:cNvSpPr txBox="1"/>
          <p:nvPr/>
        </p:nvSpPr>
        <p:spPr>
          <a:xfrm>
            <a:off x="304800" y="2745356"/>
            <a:ext cx="3962400" cy="1200329"/>
          </a:xfrm>
          <a:prstGeom prst="rect">
            <a:avLst/>
          </a:prstGeom>
          <a:noFill/>
        </p:spPr>
        <p:txBody>
          <a:bodyPr wrap="square" rtlCol="0">
            <a:spAutoFit/>
          </a:bodyPr>
          <a:lstStyle/>
          <a:p>
            <a:pPr algn="ctr"/>
            <a:r>
              <a:rPr lang="en-US" sz="2400" dirty="0" smtClean="0"/>
              <a:t>U.S. epidemic in 1952.</a:t>
            </a:r>
          </a:p>
          <a:p>
            <a:pPr algn="ctr"/>
            <a:r>
              <a:rPr lang="en-US" sz="2400" dirty="0" smtClean="0"/>
              <a:t>Vaccine introduced in</a:t>
            </a:r>
          </a:p>
          <a:p>
            <a:pPr algn="ctr"/>
            <a:r>
              <a:rPr lang="en-US" sz="2400" dirty="0" smtClean="0"/>
              <a:t>1955.</a:t>
            </a:r>
            <a:endParaRPr lang="en-US" sz="2400" dirty="0"/>
          </a:p>
        </p:txBody>
      </p:sp>
    </p:spTree>
    <p:extLst>
      <p:ext uri="{BB962C8B-B14F-4D97-AF65-F5344CB8AC3E}">
        <p14:creationId xmlns:p14="http://schemas.microsoft.com/office/powerpoint/2010/main" xmlns="" val="3147309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09600" y="990600"/>
            <a:ext cx="3124200" cy="4648200"/>
          </a:xfrm>
          <a:prstGeom prst="rect">
            <a:avLst/>
          </a:prstGeom>
        </p:spPr>
      </p:pic>
      <p:sp>
        <p:nvSpPr>
          <p:cNvPr id="5" name="TextBox 4"/>
          <p:cNvSpPr txBox="1"/>
          <p:nvPr/>
        </p:nvSpPr>
        <p:spPr>
          <a:xfrm>
            <a:off x="3581400" y="838200"/>
            <a:ext cx="5029200" cy="4278094"/>
          </a:xfrm>
          <a:prstGeom prst="rect">
            <a:avLst/>
          </a:prstGeom>
          <a:noFill/>
        </p:spPr>
        <p:txBody>
          <a:bodyPr wrap="square" rtlCol="0">
            <a:spAutoFit/>
          </a:bodyPr>
          <a:lstStyle/>
          <a:p>
            <a:pPr algn="ctr"/>
            <a:r>
              <a:rPr lang="en-US" sz="3600" dirty="0" smtClean="0">
                <a:latin typeface="Calibri" pitchFamily="34" charset="0"/>
                <a:cs typeface="Calibri" pitchFamily="34" charset="0"/>
              </a:rPr>
              <a:t>Silly Grownups:</a:t>
            </a:r>
          </a:p>
          <a:p>
            <a:pPr algn="ctr"/>
            <a:endParaRPr lang="en-US" sz="3600" dirty="0">
              <a:latin typeface="Calibri" pitchFamily="34" charset="0"/>
              <a:cs typeface="Calibri" pitchFamily="34" charset="0"/>
            </a:endParaRPr>
          </a:p>
          <a:p>
            <a:pPr algn="ctr"/>
            <a:r>
              <a:rPr lang="en-US" sz="3600" dirty="0" smtClean="0">
                <a:latin typeface="Calibri" pitchFamily="34" charset="0"/>
                <a:cs typeface="Calibri" pitchFamily="34" charset="0"/>
              </a:rPr>
              <a:t>Shots are NOT just for kids:</a:t>
            </a:r>
          </a:p>
          <a:p>
            <a:pPr algn="ctr"/>
            <a:endParaRPr lang="en-US" sz="3200" dirty="0">
              <a:latin typeface="Calibri" pitchFamily="34" charset="0"/>
              <a:cs typeface="Calibri" pitchFamily="34" charset="0"/>
            </a:endParaRPr>
          </a:p>
          <a:p>
            <a:pPr algn="ctr"/>
            <a:r>
              <a:rPr lang="en-US" sz="3200" dirty="0" smtClean="0">
                <a:latin typeface="Calibri" pitchFamily="34" charset="0"/>
                <a:cs typeface="Calibri" pitchFamily="34" charset="0"/>
              </a:rPr>
              <a:t>The “trix” of preventing </a:t>
            </a:r>
          </a:p>
          <a:p>
            <a:pPr algn="ctr"/>
            <a:r>
              <a:rPr lang="en-US" sz="3200" dirty="0">
                <a:latin typeface="Calibri" pitchFamily="34" charset="0"/>
                <a:cs typeface="Calibri" pitchFamily="34" charset="0"/>
              </a:rPr>
              <a:t>i</a:t>
            </a:r>
            <a:r>
              <a:rPr lang="en-US" sz="3200" dirty="0" smtClean="0">
                <a:latin typeface="Calibri" pitchFamily="34" charset="0"/>
                <a:cs typeface="Calibri" pitchFamily="34" charset="0"/>
              </a:rPr>
              <a:t>llness through vaccines</a:t>
            </a:r>
          </a:p>
          <a:p>
            <a:pPr algn="ctr"/>
            <a:r>
              <a:rPr lang="en-US" sz="3200" dirty="0">
                <a:latin typeface="Calibri" pitchFamily="34" charset="0"/>
                <a:cs typeface="Calibri" pitchFamily="34" charset="0"/>
              </a:rPr>
              <a:t>a</a:t>
            </a:r>
            <a:r>
              <a:rPr lang="en-US" sz="3200" dirty="0" smtClean="0">
                <a:latin typeface="Calibri" pitchFamily="34" charset="0"/>
                <a:cs typeface="Calibri" pitchFamily="34" charset="0"/>
              </a:rPr>
              <a:t>pplies to older adults, too!</a:t>
            </a:r>
            <a:endParaRPr lang="en-US" sz="3200" dirty="0">
              <a:latin typeface="Calibri" pitchFamily="34" charset="0"/>
              <a:cs typeface="Calibri" pitchFamily="34" charset="0"/>
            </a:endParaRPr>
          </a:p>
        </p:txBody>
      </p:sp>
      <p:sp>
        <p:nvSpPr>
          <p:cNvPr id="6" name="Slide Number Placeholder 5"/>
          <p:cNvSpPr>
            <a:spLocks noGrp="1"/>
          </p:cNvSpPr>
          <p:nvPr>
            <p:ph type="sldNum" sz="quarter" idx="12"/>
          </p:nvPr>
        </p:nvSpPr>
        <p:spPr/>
        <p:txBody>
          <a:bodyPr/>
          <a:lstStyle/>
          <a:p>
            <a:fld id="{2C29D9AF-F9A4-46F2-A65F-DC079476B1D4}" type="slidenum">
              <a:rPr lang="en-US" smtClean="0"/>
              <a:pPr/>
              <a:t>5</a:t>
            </a:fld>
            <a:endParaRPr lang="en-US" dirty="0"/>
          </a:p>
        </p:txBody>
      </p:sp>
    </p:spTree>
    <p:extLst>
      <p:ext uri="{BB962C8B-B14F-4D97-AF65-F5344CB8AC3E}">
        <p14:creationId xmlns:p14="http://schemas.microsoft.com/office/powerpoint/2010/main" xmlns="" val="1227788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6</a:t>
            </a:fld>
            <a:endParaRPr lang="en-US" dirty="0"/>
          </a:p>
        </p:txBody>
      </p:sp>
      <p:sp>
        <p:nvSpPr>
          <p:cNvPr id="3" name="TextBox 2"/>
          <p:cNvSpPr txBox="1"/>
          <p:nvPr/>
        </p:nvSpPr>
        <p:spPr>
          <a:xfrm>
            <a:off x="914400" y="457200"/>
            <a:ext cx="7467600" cy="646331"/>
          </a:xfrm>
          <a:prstGeom prst="rect">
            <a:avLst/>
          </a:prstGeom>
          <a:noFill/>
        </p:spPr>
        <p:txBody>
          <a:bodyPr wrap="square" rtlCol="0">
            <a:spAutoFit/>
          </a:bodyPr>
          <a:lstStyle/>
          <a:p>
            <a:pPr algn="ctr"/>
            <a:r>
              <a:rPr lang="en-US" sz="3600" b="1" dirty="0" smtClean="0">
                <a:latin typeface="Calibri" pitchFamily="34" charset="0"/>
                <a:cs typeface="Calibri" pitchFamily="34" charset="0"/>
              </a:rPr>
              <a:t>Senior Health Considerations</a:t>
            </a:r>
            <a:endParaRPr lang="en-US" sz="3600" b="1" dirty="0">
              <a:latin typeface="Calibri" pitchFamily="34" charset="0"/>
              <a:cs typeface="Calibri"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553200" y="1306286"/>
            <a:ext cx="2114550" cy="5040086"/>
          </a:xfrm>
          <a:prstGeom prst="rect">
            <a:avLst/>
          </a:prstGeom>
        </p:spPr>
      </p:pic>
      <p:sp>
        <p:nvSpPr>
          <p:cNvPr id="6" name="TextBox 5"/>
          <p:cNvSpPr txBox="1"/>
          <p:nvPr/>
        </p:nvSpPr>
        <p:spPr>
          <a:xfrm>
            <a:off x="685800" y="1442676"/>
            <a:ext cx="5715000" cy="5693866"/>
          </a:xfrm>
          <a:prstGeom prst="rect">
            <a:avLst/>
          </a:prstGeom>
          <a:noFill/>
        </p:spPr>
        <p:txBody>
          <a:bodyPr wrap="square" rtlCol="0">
            <a:spAutoFit/>
          </a:bodyPr>
          <a:lstStyle/>
          <a:p>
            <a:pPr algn="ctr"/>
            <a:r>
              <a:rPr lang="en-US" sz="2800" dirty="0" smtClean="0">
                <a:latin typeface="Calibri" pitchFamily="34" charset="0"/>
                <a:cs typeface="Calibri" pitchFamily="34" charset="0"/>
              </a:rPr>
              <a:t>An individual’s </a:t>
            </a:r>
            <a:r>
              <a:rPr lang="en-US" sz="2800" b="1" dirty="0" smtClean="0">
                <a:latin typeface="Calibri" pitchFamily="34" charset="0"/>
                <a:cs typeface="Calibri" pitchFamily="34" charset="0"/>
              </a:rPr>
              <a:t>immune system </a:t>
            </a:r>
            <a:r>
              <a:rPr lang="en-US" sz="2800" dirty="0" smtClean="0">
                <a:latin typeface="Calibri" pitchFamily="34" charset="0"/>
                <a:cs typeface="Calibri" pitchFamily="34" charset="0"/>
              </a:rPr>
              <a:t>becomes less responsive to </a:t>
            </a:r>
          </a:p>
          <a:p>
            <a:pPr algn="ctr"/>
            <a:r>
              <a:rPr lang="en-US" sz="2800" dirty="0">
                <a:latin typeface="Calibri" pitchFamily="34" charset="0"/>
                <a:cs typeface="Calibri" pitchFamily="34" charset="0"/>
              </a:rPr>
              <a:t>h</a:t>
            </a:r>
            <a:r>
              <a:rPr lang="en-US" sz="2800" dirty="0" smtClean="0">
                <a:latin typeface="Calibri" pitchFamily="34" charset="0"/>
                <a:cs typeface="Calibri" pitchFamily="34" charset="0"/>
              </a:rPr>
              <a:t>ealth assaults as he/she ages, rendering illness both more</a:t>
            </a:r>
          </a:p>
          <a:p>
            <a:pPr algn="ctr"/>
            <a:r>
              <a:rPr lang="en-US" sz="2800" dirty="0">
                <a:latin typeface="Calibri" pitchFamily="34" charset="0"/>
                <a:cs typeface="Calibri" pitchFamily="34" charset="0"/>
              </a:rPr>
              <a:t>l</a:t>
            </a:r>
            <a:r>
              <a:rPr lang="en-US" sz="2800" dirty="0" smtClean="0">
                <a:latin typeface="Calibri" pitchFamily="34" charset="0"/>
                <a:cs typeface="Calibri" pitchFamily="34" charset="0"/>
              </a:rPr>
              <a:t>ikely and potentially more serious.</a:t>
            </a:r>
          </a:p>
          <a:p>
            <a:pPr algn="ctr"/>
            <a:endParaRPr lang="en-US" sz="2800" dirty="0">
              <a:latin typeface="Calibri" pitchFamily="34" charset="0"/>
              <a:cs typeface="Calibri" pitchFamily="34" charset="0"/>
            </a:endParaRPr>
          </a:p>
          <a:p>
            <a:pPr algn="ctr"/>
            <a:r>
              <a:rPr lang="en-US" sz="2800" b="1" dirty="0" smtClean="0">
                <a:latin typeface="Calibri" pitchFamily="34" charset="0"/>
                <a:cs typeface="Calibri" pitchFamily="34" charset="0"/>
              </a:rPr>
              <a:t>Chronic health conditions </a:t>
            </a:r>
            <a:r>
              <a:rPr lang="en-US" sz="2800" dirty="0" smtClean="0">
                <a:latin typeface="Calibri" pitchFamily="34" charset="0"/>
                <a:cs typeface="Calibri" pitchFamily="34" charset="0"/>
              </a:rPr>
              <a:t>associated with aging (e.g., hypertension, diabetes, arthritis, etc.) can also make recovery slower and more difficult.</a:t>
            </a:r>
          </a:p>
          <a:p>
            <a:pPr algn="ctr"/>
            <a:endParaRPr lang="en-US" sz="2800" dirty="0" smtClean="0">
              <a:latin typeface="Calibri" pitchFamily="34" charset="0"/>
              <a:cs typeface="Calibri" pitchFamily="34" charset="0"/>
            </a:endParaRPr>
          </a:p>
          <a:p>
            <a:pPr algn="ctr"/>
            <a:endParaRPr lang="en-US" sz="2800" dirty="0">
              <a:latin typeface="Calibri" pitchFamily="34" charset="0"/>
              <a:cs typeface="Calibri" pitchFamily="34" charset="0"/>
            </a:endParaRPr>
          </a:p>
          <a:p>
            <a:pPr algn="ctr"/>
            <a:endParaRPr lang="en-US" sz="2800" dirty="0" smtClean="0">
              <a:latin typeface="Calibri" pitchFamily="34" charset="0"/>
              <a:cs typeface="Calibri" pitchFamily="34" charset="0"/>
            </a:endParaRPr>
          </a:p>
        </p:txBody>
      </p:sp>
    </p:spTree>
    <p:extLst>
      <p:ext uri="{BB962C8B-B14F-4D97-AF65-F5344CB8AC3E}">
        <p14:creationId xmlns:p14="http://schemas.microsoft.com/office/powerpoint/2010/main" xmlns="" val="2092545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7</a:t>
            </a:fld>
            <a:endParaRPr lang="en-US" dirty="0"/>
          </a:p>
        </p:txBody>
      </p:sp>
      <p:sp>
        <p:nvSpPr>
          <p:cNvPr id="3" name="TextBox 2"/>
          <p:cNvSpPr txBox="1"/>
          <p:nvPr/>
        </p:nvSpPr>
        <p:spPr>
          <a:xfrm>
            <a:off x="762000" y="381000"/>
            <a:ext cx="7848600" cy="1200329"/>
          </a:xfrm>
          <a:prstGeom prst="rect">
            <a:avLst/>
          </a:prstGeom>
          <a:noFill/>
        </p:spPr>
        <p:txBody>
          <a:bodyPr wrap="square" rtlCol="0">
            <a:spAutoFit/>
          </a:bodyPr>
          <a:lstStyle/>
          <a:p>
            <a:pPr algn="ctr"/>
            <a:r>
              <a:rPr lang="en-US" sz="3600" b="1" dirty="0" smtClean="0">
                <a:latin typeface="Calibri" pitchFamily="34" charset="0"/>
                <a:cs typeface="Calibri" pitchFamily="34" charset="0"/>
              </a:rPr>
              <a:t>Recommended Vaccinations for</a:t>
            </a:r>
          </a:p>
          <a:p>
            <a:pPr algn="ctr"/>
            <a:r>
              <a:rPr lang="en-US" sz="3600" b="1" dirty="0" smtClean="0">
                <a:latin typeface="Calibri" pitchFamily="34" charset="0"/>
                <a:cs typeface="Calibri" pitchFamily="34" charset="0"/>
              </a:rPr>
              <a:t>Seniors</a:t>
            </a:r>
            <a:endParaRPr lang="en-US" sz="3600" b="1" dirty="0">
              <a:latin typeface="Calibri" pitchFamily="34" charset="0"/>
              <a:cs typeface="Calibri"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57200" y="1699872"/>
            <a:ext cx="2590800" cy="3733800"/>
          </a:xfrm>
          <a:prstGeom prst="rect">
            <a:avLst/>
          </a:prstGeom>
        </p:spPr>
      </p:pic>
      <p:sp>
        <p:nvSpPr>
          <p:cNvPr id="8" name="TextBox 7"/>
          <p:cNvSpPr txBox="1"/>
          <p:nvPr/>
        </p:nvSpPr>
        <p:spPr>
          <a:xfrm>
            <a:off x="3200400" y="1905000"/>
            <a:ext cx="2438400" cy="646331"/>
          </a:xfrm>
          <a:prstGeom prst="rect">
            <a:avLst/>
          </a:prstGeom>
          <a:noFill/>
        </p:spPr>
        <p:txBody>
          <a:bodyPr wrap="square" rtlCol="0">
            <a:spAutoFit/>
          </a:bodyPr>
          <a:lstStyle/>
          <a:p>
            <a:pPr algn="ctr"/>
            <a:r>
              <a:rPr lang="en-US" sz="3600" b="1" dirty="0" smtClean="0">
                <a:cs typeface="Calibri" pitchFamily="34" charset="0"/>
              </a:rPr>
              <a:t>Flu</a:t>
            </a:r>
            <a:endParaRPr lang="en-US" sz="3600" b="1" dirty="0">
              <a:cs typeface="Calibri" pitchFamily="34" charset="0"/>
            </a:endParaRPr>
          </a:p>
        </p:txBody>
      </p:sp>
      <p:sp>
        <p:nvSpPr>
          <p:cNvPr id="9" name="TextBox 8"/>
          <p:cNvSpPr txBox="1"/>
          <p:nvPr/>
        </p:nvSpPr>
        <p:spPr>
          <a:xfrm>
            <a:off x="5606143" y="2819400"/>
            <a:ext cx="3200400" cy="646331"/>
          </a:xfrm>
          <a:prstGeom prst="rect">
            <a:avLst/>
          </a:prstGeom>
          <a:noFill/>
        </p:spPr>
        <p:txBody>
          <a:bodyPr wrap="square" rtlCol="0">
            <a:spAutoFit/>
          </a:bodyPr>
          <a:lstStyle/>
          <a:p>
            <a:pPr algn="ctr"/>
            <a:r>
              <a:rPr lang="en-US" sz="3600" b="1" dirty="0" smtClean="0"/>
              <a:t>Pneumonia</a:t>
            </a:r>
            <a:endParaRPr lang="en-US" sz="3600" b="1" dirty="0"/>
          </a:p>
        </p:txBody>
      </p:sp>
      <p:sp>
        <p:nvSpPr>
          <p:cNvPr id="10" name="TextBox 9"/>
          <p:cNvSpPr txBox="1"/>
          <p:nvPr/>
        </p:nvSpPr>
        <p:spPr>
          <a:xfrm>
            <a:off x="3200400" y="3566772"/>
            <a:ext cx="3352800" cy="1384995"/>
          </a:xfrm>
          <a:prstGeom prst="rect">
            <a:avLst/>
          </a:prstGeom>
          <a:noFill/>
        </p:spPr>
        <p:txBody>
          <a:bodyPr wrap="square" rtlCol="0">
            <a:spAutoFit/>
          </a:bodyPr>
          <a:lstStyle/>
          <a:p>
            <a:pPr algn="ctr"/>
            <a:r>
              <a:rPr lang="en-US" sz="3600" b="1" dirty="0" smtClean="0"/>
              <a:t>Td(ap)</a:t>
            </a:r>
          </a:p>
          <a:p>
            <a:pPr algn="ctr"/>
            <a:r>
              <a:rPr lang="en-US" sz="2400" b="1" dirty="0" smtClean="0">
                <a:latin typeface="Calibri" pitchFamily="34" charset="0"/>
                <a:cs typeface="Calibri" pitchFamily="34" charset="0"/>
              </a:rPr>
              <a:t>(Tetanus, diptheria, pertussis)</a:t>
            </a:r>
            <a:endParaRPr lang="en-US" sz="2400" b="1" dirty="0">
              <a:latin typeface="Calibri" pitchFamily="34" charset="0"/>
              <a:cs typeface="Calibri" pitchFamily="34" charset="0"/>
            </a:endParaRPr>
          </a:p>
        </p:txBody>
      </p:sp>
      <p:sp>
        <p:nvSpPr>
          <p:cNvPr id="11" name="TextBox 10"/>
          <p:cNvSpPr txBox="1"/>
          <p:nvPr/>
        </p:nvSpPr>
        <p:spPr>
          <a:xfrm>
            <a:off x="4887686" y="5195887"/>
            <a:ext cx="3962400" cy="646331"/>
          </a:xfrm>
          <a:prstGeom prst="rect">
            <a:avLst/>
          </a:prstGeom>
          <a:noFill/>
        </p:spPr>
        <p:txBody>
          <a:bodyPr wrap="square" rtlCol="0">
            <a:spAutoFit/>
          </a:bodyPr>
          <a:lstStyle/>
          <a:p>
            <a:pPr algn="ctr"/>
            <a:r>
              <a:rPr lang="en-US" sz="3600" b="1" dirty="0" smtClean="0"/>
              <a:t>Shingles</a:t>
            </a:r>
            <a:endParaRPr lang="en-US" sz="3600" b="1" dirty="0"/>
          </a:p>
        </p:txBody>
      </p:sp>
    </p:spTree>
    <p:extLst>
      <p:ext uri="{BB962C8B-B14F-4D97-AF65-F5344CB8AC3E}">
        <p14:creationId xmlns:p14="http://schemas.microsoft.com/office/powerpoint/2010/main" xmlns="" val="3482305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8</a:t>
            </a:fld>
            <a:endParaRPr lang="en-US" dirty="0"/>
          </a:p>
        </p:txBody>
      </p:sp>
      <p:sp>
        <p:nvSpPr>
          <p:cNvPr id="3" name="TextBox 2"/>
          <p:cNvSpPr txBox="1"/>
          <p:nvPr/>
        </p:nvSpPr>
        <p:spPr>
          <a:xfrm>
            <a:off x="1676400" y="381000"/>
            <a:ext cx="6172200" cy="646331"/>
          </a:xfrm>
          <a:prstGeom prst="rect">
            <a:avLst/>
          </a:prstGeom>
          <a:noFill/>
        </p:spPr>
        <p:txBody>
          <a:bodyPr wrap="square" rtlCol="0">
            <a:spAutoFit/>
          </a:bodyPr>
          <a:lstStyle/>
          <a:p>
            <a:pPr algn="ctr"/>
            <a:r>
              <a:rPr lang="en-US" sz="3600" b="1" dirty="0" smtClean="0">
                <a:latin typeface="Calibri" pitchFamily="34" charset="0"/>
                <a:cs typeface="Calibri" pitchFamily="34" charset="0"/>
              </a:rPr>
              <a:t>Influenza (the “flu”)</a:t>
            </a:r>
            <a:endParaRPr lang="en-US" sz="3600" b="1" dirty="0">
              <a:latin typeface="Calibri" pitchFamily="34" charset="0"/>
              <a:cs typeface="Calibri" pitchFamily="34" charset="0"/>
            </a:endParaRPr>
          </a:p>
        </p:txBody>
      </p:sp>
      <p:sp>
        <p:nvSpPr>
          <p:cNvPr id="4" name="TextBox 3"/>
          <p:cNvSpPr txBox="1"/>
          <p:nvPr/>
        </p:nvSpPr>
        <p:spPr>
          <a:xfrm>
            <a:off x="685800" y="1371600"/>
            <a:ext cx="8077200" cy="5016758"/>
          </a:xfrm>
          <a:prstGeom prst="rect">
            <a:avLst/>
          </a:prstGeom>
          <a:noFill/>
        </p:spPr>
        <p:txBody>
          <a:bodyPr wrap="square" rtlCol="0">
            <a:spAutoFit/>
          </a:bodyPr>
          <a:lstStyle/>
          <a:p>
            <a:pPr algn="ctr"/>
            <a:r>
              <a:rPr lang="en-US" sz="3200" dirty="0" smtClean="0">
                <a:latin typeface="Calibri" pitchFamily="34" charset="0"/>
                <a:cs typeface="Calibri" pitchFamily="34" charset="0"/>
              </a:rPr>
              <a:t>On average, </a:t>
            </a:r>
            <a:r>
              <a:rPr lang="en-US" sz="3200" b="1" dirty="0" smtClean="0">
                <a:latin typeface="Calibri" pitchFamily="34" charset="0"/>
                <a:cs typeface="Calibri" pitchFamily="34" charset="0"/>
              </a:rPr>
              <a:t>36,000 </a:t>
            </a:r>
            <a:r>
              <a:rPr lang="en-US" sz="3200" dirty="0" smtClean="0">
                <a:latin typeface="Calibri" pitchFamily="34" charset="0"/>
                <a:cs typeface="Calibri" pitchFamily="34" charset="0"/>
              </a:rPr>
              <a:t>Americans die from the seasonal flu each year.  As many as </a:t>
            </a:r>
            <a:r>
              <a:rPr lang="en-US" sz="3200" b="1" dirty="0" smtClean="0">
                <a:solidFill>
                  <a:schemeClr val="accent5">
                    <a:lumMod val="75000"/>
                  </a:schemeClr>
                </a:solidFill>
                <a:latin typeface="Calibri" pitchFamily="34" charset="0"/>
                <a:cs typeface="Calibri" pitchFamily="34" charset="0"/>
              </a:rPr>
              <a:t>90 percent</a:t>
            </a:r>
          </a:p>
          <a:p>
            <a:pPr algn="ctr"/>
            <a:r>
              <a:rPr lang="en-US" sz="3200" dirty="0" smtClean="0">
                <a:latin typeface="Calibri" pitchFamily="34" charset="0"/>
                <a:cs typeface="Calibri" pitchFamily="34" charset="0"/>
              </a:rPr>
              <a:t>of these deaths are to those aged 65 or older.</a:t>
            </a:r>
          </a:p>
          <a:p>
            <a:pPr algn="ctr"/>
            <a:endParaRPr lang="en-US" sz="3200" dirty="0">
              <a:latin typeface="Calibri" pitchFamily="34" charset="0"/>
              <a:cs typeface="Calibri" pitchFamily="34" charset="0"/>
            </a:endParaRPr>
          </a:p>
          <a:p>
            <a:pPr algn="ctr"/>
            <a:r>
              <a:rPr lang="en-US" sz="3200" dirty="0" smtClean="0">
                <a:latin typeface="Calibri" pitchFamily="34" charset="0"/>
                <a:cs typeface="Calibri" pitchFamily="34" charset="0"/>
              </a:rPr>
              <a:t>Flu shots are required </a:t>
            </a:r>
            <a:r>
              <a:rPr lang="en-US" sz="3200" b="1" dirty="0" smtClean="0">
                <a:solidFill>
                  <a:schemeClr val="accent5">
                    <a:lumMod val="75000"/>
                  </a:schemeClr>
                </a:solidFill>
                <a:latin typeface="Calibri" pitchFamily="34" charset="0"/>
                <a:cs typeface="Calibri" pitchFamily="34" charset="0"/>
              </a:rPr>
              <a:t>annually</a:t>
            </a:r>
            <a:r>
              <a:rPr lang="en-US" sz="3200" dirty="0" smtClean="0">
                <a:latin typeface="Calibri" pitchFamily="34" charset="0"/>
                <a:cs typeface="Calibri" pitchFamily="34" charset="0"/>
              </a:rPr>
              <a:t>, as vaccines are reformulated each year to best combat the particular strain circulating in any given flu season.</a:t>
            </a:r>
          </a:p>
          <a:p>
            <a:pPr algn="ctr"/>
            <a:r>
              <a:rPr lang="en-US" sz="3200" dirty="0" smtClean="0">
                <a:latin typeface="Calibri" pitchFamily="34" charset="0"/>
                <a:cs typeface="Calibri" pitchFamily="34" charset="0"/>
              </a:rPr>
              <a:t>An annual flu shot is covered by</a:t>
            </a:r>
          </a:p>
          <a:p>
            <a:pPr algn="ctr"/>
            <a:r>
              <a:rPr lang="en-US" sz="3200" dirty="0" smtClean="0">
                <a:latin typeface="Calibri" pitchFamily="34" charset="0"/>
                <a:cs typeface="Calibri" pitchFamily="34" charset="0"/>
              </a:rPr>
              <a:t>Medicare. </a:t>
            </a:r>
            <a:endParaRPr lang="en-US" sz="3200" dirty="0">
              <a:latin typeface="Calibri" pitchFamily="34" charset="0"/>
              <a:cs typeface="Calibri" pitchFamily="34" charset="0"/>
            </a:endParaRPr>
          </a:p>
        </p:txBody>
      </p:sp>
    </p:spTree>
    <p:extLst>
      <p:ext uri="{BB962C8B-B14F-4D97-AF65-F5344CB8AC3E}">
        <p14:creationId xmlns:p14="http://schemas.microsoft.com/office/powerpoint/2010/main" xmlns="" val="21336716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9</a:t>
            </a:fld>
            <a:endParaRPr lang="en-US" dirty="0"/>
          </a:p>
        </p:txBody>
      </p:sp>
      <p:sp>
        <p:nvSpPr>
          <p:cNvPr id="3" name="TextBox 2"/>
          <p:cNvSpPr txBox="1"/>
          <p:nvPr/>
        </p:nvSpPr>
        <p:spPr>
          <a:xfrm>
            <a:off x="533400" y="533400"/>
            <a:ext cx="8153400" cy="6001643"/>
          </a:xfrm>
          <a:prstGeom prst="rect">
            <a:avLst/>
          </a:prstGeom>
          <a:noFill/>
        </p:spPr>
        <p:txBody>
          <a:bodyPr wrap="square" rtlCol="0">
            <a:spAutoFit/>
          </a:bodyPr>
          <a:lstStyle/>
          <a:p>
            <a:pPr algn="ctr"/>
            <a:r>
              <a:rPr lang="en-US" sz="3200" dirty="0" smtClean="0">
                <a:latin typeface="Calibri" pitchFamily="34" charset="0"/>
                <a:cs typeface="Calibri" pitchFamily="34" charset="0"/>
              </a:rPr>
              <a:t>Flu season typically runs from October through</a:t>
            </a:r>
          </a:p>
          <a:p>
            <a:pPr algn="ctr"/>
            <a:r>
              <a:rPr lang="en-US" sz="3200" dirty="0" smtClean="0">
                <a:latin typeface="Calibri" pitchFamily="34" charset="0"/>
                <a:cs typeface="Calibri" pitchFamily="34" charset="0"/>
              </a:rPr>
              <a:t>May each year, peaking most often in</a:t>
            </a:r>
          </a:p>
          <a:p>
            <a:pPr algn="ctr"/>
            <a:r>
              <a:rPr lang="en-US" sz="3200" dirty="0" smtClean="0">
                <a:latin typeface="Calibri" pitchFamily="34" charset="0"/>
                <a:cs typeface="Calibri" pitchFamily="34" charset="0"/>
              </a:rPr>
              <a:t>January and February.</a:t>
            </a:r>
          </a:p>
          <a:p>
            <a:pPr algn="ctr"/>
            <a:endParaRPr lang="en-US" sz="3200" dirty="0">
              <a:latin typeface="Calibri" pitchFamily="34" charset="0"/>
              <a:cs typeface="Calibri" pitchFamily="34" charset="0"/>
            </a:endParaRPr>
          </a:p>
          <a:p>
            <a:pPr algn="ctr"/>
            <a:r>
              <a:rPr lang="en-US" sz="3200" dirty="0" smtClean="0">
                <a:latin typeface="Calibri" pitchFamily="34" charset="0"/>
                <a:cs typeface="Calibri" pitchFamily="34" charset="0"/>
              </a:rPr>
              <a:t>Maximum antibody production completed</a:t>
            </a:r>
          </a:p>
          <a:p>
            <a:pPr algn="ctr"/>
            <a:r>
              <a:rPr lang="en-US" sz="3200" dirty="0" smtClean="0">
                <a:latin typeface="Calibri" pitchFamily="34" charset="0"/>
                <a:cs typeface="Calibri" pitchFamily="34" charset="0"/>
              </a:rPr>
              <a:t> two weeks after vaccination.</a:t>
            </a:r>
          </a:p>
          <a:p>
            <a:pPr algn="ctr"/>
            <a:endParaRPr lang="en-US" sz="3200" dirty="0">
              <a:latin typeface="Calibri" pitchFamily="34" charset="0"/>
              <a:cs typeface="Calibri" pitchFamily="34" charset="0"/>
            </a:endParaRPr>
          </a:p>
          <a:p>
            <a:pPr algn="ctr"/>
            <a:r>
              <a:rPr lang="en-US" sz="3200" dirty="0" smtClean="0">
                <a:latin typeface="Calibri" pitchFamily="34" charset="0"/>
                <a:cs typeface="Calibri" pitchFamily="34" charset="0"/>
              </a:rPr>
              <a:t>Effectiveness of shots dependent on vaccine</a:t>
            </a:r>
          </a:p>
          <a:p>
            <a:pPr algn="ctr"/>
            <a:r>
              <a:rPr lang="en-US" sz="3200" dirty="0" smtClean="0">
                <a:latin typeface="Calibri" pitchFamily="34" charset="0"/>
                <a:cs typeface="Calibri" pitchFamily="34" charset="0"/>
              </a:rPr>
              <a:t>“match,” which is determined in February.</a:t>
            </a:r>
          </a:p>
          <a:p>
            <a:pPr algn="ctr"/>
            <a:r>
              <a:rPr lang="en-US" sz="3200" dirty="0" smtClean="0">
                <a:latin typeface="Calibri" pitchFamily="34" charset="0"/>
                <a:cs typeface="Calibri" pitchFamily="34" charset="0"/>
              </a:rPr>
              <a:t>Formulation decision of the Food and</a:t>
            </a:r>
          </a:p>
          <a:p>
            <a:pPr algn="ctr"/>
            <a:r>
              <a:rPr lang="en-US" sz="3200" dirty="0" smtClean="0">
                <a:latin typeface="Calibri" pitchFamily="34" charset="0"/>
                <a:cs typeface="Calibri" pitchFamily="34" charset="0"/>
              </a:rPr>
              <a:t>Drug Administration (FDA).</a:t>
            </a:r>
          </a:p>
          <a:p>
            <a:pPr algn="ctr"/>
            <a:endParaRPr lang="en-US" sz="3200" dirty="0">
              <a:latin typeface="Calibri" pitchFamily="34" charset="0"/>
              <a:cs typeface="Calibri" pitchFamily="34" charset="0"/>
            </a:endParaRPr>
          </a:p>
        </p:txBody>
      </p:sp>
    </p:spTree>
    <p:extLst>
      <p:ext uri="{BB962C8B-B14F-4D97-AF65-F5344CB8AC3E}">
        <p14:creationId xmlns:p14="http://schemas.microsoft.com/office/powerpoint/2010/main" xmlns="" val="1720529616"/>
      </p:ext>
    </p:extLst>
  </p:cSld>
  <p:clrMapOvr>
    <a:masterClrMapping/>
  </p:clrMapOvr>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TC102455596[[fn=Spring]]</Template>
  <TotalTime>834</TotalTime>
  <Words>1548</Words>
  <Application>Microsoft Office PowerPoint</Application>
  <PresentationFormat>On-screen Show (4:3)</PresentationFormat>
  <Paragraphs>246</Paragraphs>
  <Slides>25</Slides>
  <Notes>10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Spring</vt:lpstr>
      <vt:lpstr>Roll Up Your Sleeve for Good Health</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Company>University of Tennessee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Roll Up Your Sleeve for Good Health</dc:title>
  <dc:creator>User</dc:creator>
  <cp:lastModifiedBy>Clarke, Barbara P</cp:lastModifiedBy>
  <cp:revision>52</cp:revision>
  <cp:lastPrinted>2012-07-24T18:19:26Z</cp:lastPrinted>
  <dcterms:created xsi:type="dcterms:W3CDTF">2012-06-21T13:08:33Z</dcterms:created>
  <dcterms:modified xsi:type="dcterms:W3CDTF">2012-08-08T17:34:33Z</dcterms:modified>
</cp:coreProperties>
</file>