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9" r:id="rId9"/>
    <p:sldId id="271" r:id="rId10"/>
    <p:sldId id="262" r:id="rId11"/>
    <p:sldId id="263" r:id="rId12"/>
    <p:sldId id="266" r:id="rId13"/>
    <p:sldId id="272" r:id="rId14"/>
    <p:sldId id="273" r:id="rId15"/>
    <p:sldId id="274" r:id="rId16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9966"/>
    <a:srgbClr val="CC0066"/>
    <a:srgbClr val="0099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33" autoAdjust="0"/>
  </p:normalViewPr>
  <p:slideViewPr>
    <p:cSldViewPr>
      <p:cViewPr varScale="1">
        <p:scale>
          <a:sx n="115" d="100"/>
          <a:sy n="115" d="100"/>
        </p:scale>
        <p:origin x="-5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4903E7A-7A7B-4117-AD5B-D30905FF35A7}" type="datetimeFigureOut">
              <a:rPr lang="en-US" smtClean="0"/>
              <a:pPr/>
              <a:t>9/18/2009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D905F2A-A631-4420-A4D1-CF931613B2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05F2A-A631-4420-A4D1-CF931613B25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05F2A-A631-4420-A4D1-CF931613B25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05F2A-A631-4420-A4D1-CF931613B25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05F2A-A631-4420-A4D1-CF931613B25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E0D-6862-4A6F-A713-338B5789A132}" type="datetime1">
              <a:rPr lang="en-US" smtClean="0"/>
              <a:pPr/>
              <a:t>9/18/2009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06A982-B467-46E4-9C54-73DFC371A5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5328-5E5E-49E2-86DC-63E5A5A71D62}" type="datetime1">
              <a:rPr lang="en-US" smtClean="0"/>
              <a:pPr/>
              <a:t>9/18/2009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D846-3305-4243-B3A5-22FCA7DEFFC0}" type="datetime1">
              <a:rPr lang="en-US" smtClean="0"/>
              <a:pPr/>
              <a:t>9/18/2009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CF93-56D8-4ADA-A951-1E5057EB9722}" type="datetime1">
              <a:rPr lang="en-US" smtClean="0"/>
              <a:pPr/>
              <a:t>9/18/2009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7886-6ACE-4012-A8C7-97D3CB030EA2}" type="datetime1">
              <a:rPr lang="en-US" smtClean="0"/>
              <a:pPr/>
              <a:t>9/18/2009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06A982-B467-46E4-9C54-73DFC371A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4176-6B28-49BF-A816-285079DC273F}" type="datetime1">
              <a:rPr lang="en-US" smtClean="0"/>
              <a:pPr/>
              <a:t>9/18/2009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1E55-05D3-4DA1-BDE8-1653FD481B41}" type="datetime1">
              <a:rPr lang="en-US" smtClean="0"/>
              <a:pPr/>
              <a:t>9/18/2009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45E7-59AD-475E-89C4-7B79F4D5D719}" type="datetime1">
              <a:rPr lang="en-US" smtClean="0"/>
              <a:pPr/>
              <a:t>9/18/2009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474B-AFC1-4453-9825-0E6581FF780B}" type="datetime1">
              <a:rPr lang="en-US" smtClean="0"/>
              <a:pPr/>
              <a:t>9/18/2009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30AF-BD66-49C2-86B6-1B2597DD22C0}" type="datetime1">
              <a:rPr lang="en-US" smtClean="0"/>
              <a:pPr/>
              <a:t>9/18/2009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1DAD-9661-49E3-90C6-A9433FBBF98A}" type="datetime1">
              <a:rPr lang="en-US" smtClean="0"/>
              <a:pPr/>
              <a:t>9/18/2009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06A982-B467-46E4-9C54-73DFC371A5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E24D6F-F403-4713-8C91-EF6A191191D6}" type="datetime1">
              <a:rPr lang="en-US" smtClean="0"/>
              <a:pPr/>
              <a:t>9/18/2009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06A982-B467-46E4-9C54-73DFC371A5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solidFill>
                  <a:srgbClr val="996633"/>
                </a:solidFill>
              </a:rPr>
              <a:t>Fall Prevention for Seniors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 Your Feet Is in Your Hands: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4267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96633"/>
                </a:solidFill>
              </a:rPr>
              <a:t>Developed by:</a:t>
            </a:r>
          </a:p>
          <a:p>
            <a:pPr algn="ctr"/>
            <a:r>
              <a:rPr lang="en-US" b="1" dirty="0" smtClean="0">
                <a:solidFill>
                  <a:srgbClr val="996633"/>
                </a:solidFill>
              </a:rPr>
              <a:t>Bonnie L. Hinds, M.S.</a:t>
            </a:r>
          </a:p>
          <a:p>
            <a:pPr algn="ctr"/>
            <a:r>
              <a:rPr lang="en-US" b="1" dirty="0" smtClean="0">
                <a:solidFill>
                  <a:srgbClr val="996633"/>
                </a:solidFill>
              </a:rPr>
              <a:t>Environmental Health Programs</a:t>
            </a:r>
          </a:p>
        </p:txBody>
      </p:sp>
      <p:pic>
        <p:nvPicPr>
          <p:cNvPr id="6" name="Picture 5" descr="seniorscoot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733800"/>
            <a:ext cx="3352800" cy="2895600"/>
          </a:xfrm>
          <a:prstGeom prst="rect">
            <a:avLst/>
          </a:prstGeom>
        </p:spPr>
      </p:pic>
      <p:pic>
        <p:nvPicPr>
          <p:cNvPr id="7" name="Picture 6" descr="Extensio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5867400"/>
            <a:ext cx="4210050" cy="6545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Home Modification Plan:  STAIRWAYS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unsafe stai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295400"/>
            <a:ext cx="29718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447801"/>
            <a:ext cx="6096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9966"/>
              </a:solidFill>
            </a:endParaRPr>
          </a:p>
          <a:p>
            <a:r>
              <a:rPr lang="en-US" sz="2400" dirty="0" smtClean="0">
                <a:solidFill>
                  <a:srgbClr val="FF9966"/>
                </a:solidFill>
              </a:rPr>
              <a:t>●Unsafe stairs account for MANY falls.</a:t>
            </a:r>
          </a:p>
          <a:p>
            <a:endParaRPr lang="en-US" sz="2400" dirty="0" smtClean="0">
              <a:solidFill>
                <a:srgbClr val="FF9966"/>
              </a:solidFill>
            </a:endParaRPr>
          </a:p>
          <a:p>
            <a:r>
              <a:rPr lang="en-US" sz="2400" dirty="0" smtClean="0">
                <a:solidFill>
                  <a:srgbClr val="FF9966"/>
                </a:solidFill>
              </a:rPr>
              <a:t>  </a:t>
            </a:r>
            <a:r>
              <a:rPr lang="en-US" sz="2800" dirty="0" smtClean="0">
                <a:solidFill>
                  <a:srgbClr val="FF9966"/>
                </a:solidFill>
              </a:rPr>
              <a:t>The </a:t>
            </a:r>
            <a:r>
              <a:rPr lang="en-US" sz="2800" b="1" dirty="0" smtClean="0">
                <a:solidFill>
                  <a:srgbClr val="996633"/>
                </a:solidFill>
              </a:rPr>
              <a:t>safe stairway </a:t>
            </a:r>
            <a:r>
              <a:rPr lang="en-US" sz="2800" dirty="0" smtClean="0">
                <a:solidFill>
                  <a:srgbClr val="FF9966"/>
                </a:solidFill>
              </a:rPr>
              <a:t>features . . .</a:t>
            </a:r>
          </a:p>
          <a:p>
            <a:endParaRPr lang="en-US" sz="2400" dirty="0" smtClean="0">
              <a:solidFill>
                <a:srgbClr val="FF9966"/>
              </a:solidFill>
            </a:endParaRPr>
          </a:p>
          <a:p>
            <a:r>
              <a:rPr lang="en-US" sz="2400" dirty="0" smtClean="0">
                <a:solidFill>
                  <a:srgbClr val="996633"/>
                </a:solidFill>
              </a:rPr>
              <a:t>● light switches at both the top and 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   bottom.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● railings on BOTH sides.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● slip-resistant surfaces.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●color differential for visual orientation.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●clutter-free surfaces.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●stair lifts for those with disabilities.</a:t>
            </a:r>
          </a:p>
          <a:p>
            <a:endParaRPr lang="en-US" sz="2000" dirty="0" smtClean="0">
              <a:solidFill>
                <a:srgbClr val="996633"/>
              </a:solidFill>
            </a:endParaRPr>
          </a:p>
          <a:p>
            <a:endParaRPr lang="en-US" sz="2000" dirty="0" smtClean="0">
              <a:solidFill>
                <a:srgbClr val="FF9966"/>
              </a:solidFill>
            </a:endParaRPr>
          </a:p>
        </p:txBody>
      </p:sp>
      <p:pic>
        <p:nvPicPr>
          <p:cNvPr id="8" name="Picture 7" descr="Extension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5943600"/>
            <a:ext cx="2914650" cy="6545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Stairway Safety Tips (continued)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8194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66"/>
                </a:solidFill>
              </a:rPr>
              <a:t>●Avoid going up or down the stairs at the same time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  as your pets. 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 </a:t>
            </a:r>
            <a:r>
              <a:rPr lang="en-US" sz="2400" dirty="0" smtClean="0">
                <a:solidFill>
                  <a:srgbClr val="996633"/>
                </a:solidFill>
              </a:rPr>
              <a:t>●Don’t carry large objects up or down the stairs.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  They can impede vision and prevent you from using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   the handrail.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●</a:t>
            </a:r>
            <a:r>
              <a:rPr lang="en-US" sz="2400" dirty="0" smtClean="0">
                <a:solidFill>
                  <a:srgbClr val="996633"/>
                </a:solidFill>
              </a:rPr>
              <a:t> </a:t>
            </a:r>
            <a:r>
              <a:rPr lang="en-US" sz="2400" b="1" dirty="0" smtClean="0">
                <a:solidFill>
                  <a:srgbClr val="FF9966"/>
                </a:solidFill>
              </a:rPr>
              <a:t>READING glasses </a:t>
            </a:r>
            <a:r>
              <a:rPr lang="en-US" sz="2400" dirty="0" smtClean="0">
                <a:solidFill>
                  <a:srgbClr val="FF9966"/>
                </a:solidFill>
              </a:rPr>
              <a:t>distort depth perception.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   Remove before climbing or descending stairs.   </a:t>
            </a:r>
          </a:p>
          <a:p>
            <a:endParaRPr lang="en-US" sz="2400" dirty="0">
              <a:solidFill>
                <a:srgbClr val="FF9966"/>
              </a:solidFill>
            </a:endParaRPr>
          </a:p>
        </p:txBody>
      </p:sp>
      <p:pic>
        <p:nvPicPr>
          <p:cNvPr id="5" name="Picture 4" descr="reading glas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447800"/>
            <a:ext cx="2019300" cy="1181100"/>
          </a:xfrm>
          <a:prstGeom prst="rect">
            <a:avLst/>
          </a:prstGeom>
        </p:spPr>
      </p:pic>
      <p:pic>
        <p:nvPicPr>
          <p:cNvPr id="6" name="Picture 5" descr="dog on stai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371600"/>
            <a:ext cx="2514600" cy="1371600"/>
          </a:xfrm>
          <a:prstGeom prst="rect">
            <a:avLst/>
          </a:prstGeom>
        </p:spPr>
      </p:pic>
      <p:pic>
        <p:nvPicPr>
          <p:cNvPr id="7" name="Picture 6" descr="No symb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1524000"/>
            <a:ext cx="1905000" cy="1123950"/>
          </a:xfrm>
          <a:prstGeom prst="rect">
            <a:avLst/>
          </a:prstGeom>
        </p:spPr>
      </p:pic>
      <p:pic>
        <p:nvPicPr>
          <p:cNvPr id="8" name="Picture 7" descr="Extension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5715000"/>
            <a:ext cx="4057650" cy="6545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Home Modification Plan:  BATHROOM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 descr="grabbar-batht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3200400" cy="2371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1524000"/>
            <a:ext cx="4953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66"/>
                </a:solidFill>
              </a:rPr>
              <a:t>●Bathrooms are one of the most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  common fall sites.  Make yours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  safer with:</a:t>
            </a:r>
          </a:p>
          <a:p>
            <a:r>
              <a:rPr lang="en-US" sz="2000" dirty="0" smtClean="0">
                <a:solidFill>
                  <a:srgbClr val="996633"/>
                </a:solidFill>
              </a:rPr>
              <a:t>●</a:t>
            </a:r>
            <a:r>
              <a:rPr lang="en-US" sz="2000" b="1" dirty="0" smtClean="0">
                <a:solidFill>
                  <a:srgbClr val="996633"/>
                </a:solidFill>
              </a:rPr>
              <a:t>Grab bars </a:t>
            </a:r>
            <a:r>
              <a:rPr lang="en-US" sz="2000" dirty="0" smtClean="0">
                <a:solidFill>
                  <a:srgbClr val="996633"/>
                </a:solidFill>
              </a:rPr>
              <a:t>in the tub/shower</a:t>
            </a:r>
          </a:p>
          <a:p>
            <a:r>
              <a:rPr lang="en-US" sz="2000" dirty="0" smtClean="0">
                <a:solidFill>
                  <a:srgbClr val="FF9966"/>
                </a:solidFill>
              </a:rPr>
              <a:t>●Plastic (rather than glass) shower </a:t>
            </a:r>
          </a:p>
          <a:p>
            <a:r>
              <a:rPr lang="en-US" sz="2000" dirty="0" smtClean="0">
                <a:solidFill>
                  <a:srgbClr val="FF9966"/>
                </a:solidFill>
              </a:rPr>
              <a:t>  enclosures</a:t>
            </a:r>
          </a:p>
          <a:p>
            <a:r>
              <a:rPr lang="en-US" sz="2000" dirty="0" smtClean="0">
                <a:solidFill>
                  <a:srgbClr val="996633"/>
                </a:solidFill>
              </a:rPr>
              <a:t>●Non-skid strips or decals on tub and</a:t>
            </a:r>
          </a:p>
          <a:p>
            <a:r>
              <a:rPr lang="en-US" sz="2000" dirty="0" smtClean="0">
                <a:solidFill>
                  <a:srgbClr val="996633"/>
                </a:solidFill>
              </a:rPr>
              <a:t>  shower floors</a:t>
            </a:r>
          </a:p>
          <a:p>
            <a:r>
              <a:rPr lang="en-US" sz="2000" dirty="0" smtClean="0">
                <a:solidFill>
                  <a:srgbClr val="FF9966"/>
                </a:solidFill>
              </a:rPr>
              <a:t>●Rubberized, slip-resistant </a:t>
            </a:r>
            <a:r>
              <a:rPr lang="en-US" sz="2000" b="1" dirty="0" smtClean="0">
                <a:solidFill>
                  <a:srgbClr val="FF9966"/>
                </a:solidFill>
              </a:rPr>
              <a:t>bath mats</a:t>
            </a:r>
          </a:p>
          <a:p>
            <a:r>
              <a:rPr lang="en-US" sz="2000" dirty="0" smtClean="0">
                <a:solidFill>
                  <a:srgbClr val="996633"/>
                </a:solidFill>
              </a:rPr>
              <a:t>●Liquid soap dispenser in tub/shower</a:t>
            </a:r>
          </a:p>
          <a:p>
            <a:r>
              <a:rPr lang="en-US" sz="2000" dirty="0" smtClean="0">
                <a:solidFill>
                  <a:srgbClr val="996633"/>
                </a:solidFill>
              </a:rPr>
              <a:t>  (rather than bar soap)</a:t>
            </a:r>
          </a:p>
          <a:p>
            <a:r>
              <a:rPr lang="en-US" sz="2000" dirty="0" smtClean="0">
                <a:solidFill>
                  <a:srgbClr val="FF9966"/>
                </a:solidFill>
              </a:rPr>
              <a:t>●A </a:t>
            </a:r>
            <a:r>
              <a:rPr lang="en-US" sz="2000" b="1" dirty="0" smtClean="0">
                <a:solidFill>
                  <a:srgbClr val="FF9966"/>
                </a:solidFill>
              </a:rPr>
              <a:t>night light</a:t>
            </a:r>
          </a:p>
          <a:p>
            <a:r>
              <a:rPr lang="en-US" sz="2000" dirty="0" smtClean="0">
                <a:solidFill>
                  <a:srgbClr val="996633"/>
                </a:solidFill>
              </a:rPr>
              <a:t>●A raised toilet seat</a:t>
            </a:r>
            <a:endParaRPr lang="en-US" sz="2000" dirty="0">
              <a:solidFill>
                <a:srgbClr val="996633"/>
              </a:solidFill>
            </a:endParaRPr>
          </a:p>
        </p:txBody>
      </p:sp>
      <p:pic>
        <p:nvPicPr>
          <p:cNvPr id="6" name="Picture 5" descr="toi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191000"/>
            <a:ext cx="2895600" cy="2286000"/>
          </a:xfrm>
          <a:prstGeom prst="rect">
            <a:avLst/>
          </a:prstGeom>
        </p:spPr>
      </p:pic>
      <p:pic>
        <p:nvPicPr>
          <p:cNvPr id="7" name="Picture 6" descr="Extension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5943600"/>
            <a:ext cx="4057650" cy="6545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Home Modification Plan:  BEDROOM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 descr="bedroom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38100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1600200"/>
            <a:ext cx="472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66"/>
                </a:solidFill>
              </a:rPr>
              <a:t>●Maintain a clear pathway from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  bedroom to bathroom.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●Install a night light near the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  doorway.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●Keep a lamp at your bedside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  table and a flashlight nearby.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●If you wear eye glasses, keep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  them on your bedside table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  each night.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●Sleep on a bed from which you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   can easily rise (is not too high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   or too soft.)</a:t>
            </a:r>
          </a:p>
          <a:p>
            <a:endParaRPr lang="en-US" sz="2400" dirty="0">
              <a:solidFill>
                <a:srgbClr val="996633"/>
              </a:solidFill>
            </a:endParaRPr>
          </a:p>
        </p:txBody>
      </p:sp>
      <p:pic>
        <p:nvPicPr>
          <p:cNvPr id="6" name="Picture 5" descr="Extensio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6096000"/>
            <a:ext cx="4057650" cy="6545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 Fall Prevention:</a:t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 Quick CHECKLIST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check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21336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1447801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9966"/>
                </a:solidFill>
              </a:rPr>
              <a:t>●Is your home well illuminated?  Are switches, lamps,</a:t>
            </a:r>
          </a:p>
          <a:p>
            <a:r>
              <a:rPr lang="en-US" sz="2000" dirty="0" smtClean="0">
                <a:solidFill>
                  <a:srgbClr val="FF9966"/>
                </a:solidFill>
              </a:rPr>
              <a:t>  and night lights operable and easily accessible?</a:t>
            </a:r>
          </a:p>
          <a:p>
            <a:r>
              <a:rPr lang="en-US" sz="2000" dirty="0" smtClean="0">
                <a:solidFill>
                  <a:srgbClr val="996633"/>
                </a:solidFill>
              </a:rPr>
              <a:t>●Are stairs and pathways free of clutter and trip</a:t>
            </a:r>
          </a:p>
          <a:p>
            <a:r>
              <a:rPr lang="en-US" sz="2000" dirty="0" smtClean="0">
                <a:solidFill>
                  <a:srgbClr val="996633"/>
                </a:solidFill>
              </a:rPr>
              <a:t>  hazards?</a:t>
            </a:r>
          </a:p>
          <a:p>
            <a:r>
              <a:rPr lang="en-US" sz="2000" dirty="0" smtClean="0">
                <a:solidFill>
                  <a:srgbClr val="FF9966"/>
                </a:solidFill>
              </a:rPr>
              <a:t>●Do you have a sturdy step stool in your kitchen?</a:t>
            </a:r>
          </a:p>
          <a:p>
            <a:r>
              <a:rPr lang="en-US" sz="2000" dirty="0" smtClean="0">
                <a:solidFill>
                  <a:srgbClr val="996633"/>
                </a:solidFill>
              </a:rPr>
              <a:t>●Have you discarded throw and scatter rugs?</a:t>
            </a:r>
          </a:p>
          <a:p>
            <a:endParaRPr lang="en-US" sz="2000" dirty="0" smtClean="0">
              <a:solidFill>
                <a:srgbClr val="996633"/>
              </a:solidFill>
            </a:endParaRPr>
          </a:p>
          <a:p>
            <a:r>
              <a:rPr lang="en-US" sz="2000" dirty="0" smtClean="0">
                <a:solidFill>
                  <a:srgbClr val="996633"/>
                </a:solidFill>
              </a:rPr>
              <a:t>   </a:t>
            </a:r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3528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9966"/>
                </a:solidFill>
              </a:rPr>
              <a:t>●Are there grab bars in your bathtub/shower?</a:t>
            </a:r>
          </a:p>
          <a:p>
            <a:r>
              <a:rPr lang="en-US" sz="2000" dirty="0" smtClean="0">
                <a:solidFill>
                  <a:srgbClr val="996633"/>
                </a:solidFill>
              </a:rPr>
              <a:t>●Do you have a flashlight in your kitchen?  Your bathroom?</a:t>
            </a:r>
          </a:p>
          <a:p>
            <a:r>
              <a:rPr lang="en-US" sz="2000" dirty="0" smtClean="0">
                <a:solidFill>
                  <a:srgbClr val="FF9966"/>
                </a:solidFill>
              </a:rPr>
              <a:t>●Can you easily get off/out of your sofa?  Your bed?</a:t>
            </a:r>
          </a:p>
          <a:p>
            <a:r>
              <a:rPr lang="en-US" sz="2000" dirty="0" smtClean="0">
                <a:solidFill>
                  <a:srgbClr val="996633"/>
                </a:solidFill>
              </a:rPr>
              <a:t>●Are frequently used items easy to access without a step stool?</a:t>
            </a:r>
          </a:p>
          <a:p>
            <a:endParaRPr lang="en-US" sz="2000" dirty="0" smtClean="0">
              <a:solidFill>
                <a:srgbClr val="996633"/>
              </a:solidFill>
            </a:endParaRPr>
          </a:p>
          <a:p>
            <a:r>
              <a:rPr lang="en-US" sz="2000" dirty="0" smtClean="0">
                <a:solidFill>
                  <a:srgbClr val="FF9966"/>
                </a:solidFill>
              </a:rPr>
              <a:t>●Have you recently had a vision screening?  A hearing screening?</a:t>
            </a:r>
          </a:p>
          <a:p>
            <a:r>
              <a:rPr lang="en-US" sz="2000" dirty="0" smtClean="0">
                <a:solidFill>
                  <a:srgbClr val="996633"/>
                </a:solidFill>
              </a:rPr>
              <a:t>●If you have suffered a recent fall without obvious causation, have</a:t>
            </a:r>
          </a:p>
          <a:p>
            <a:r>
              <a:rPr lang="en-US" sz="2000" dirty="0" smtClean="0">
                <a:solidFill>
                  <a:srgbClr val="996633"/>
                </a:solidFill>
              </a:rPr>
              <a:t>  you consulted your physician?</a:t>
            </a:r>
          </a:p>
          <a:p>
            <a:endParaRPr lang="en-US" sz="2000" dirty="0">
              <a:solidFill>
                <a:srgbClr val="996633"/>
              </a:solidFill>
            </a:endParaRPr>
          </a:p>
        </p:txBody>
      </p:sp>
      <p:pic>
        <p:nvPicPr>
          <p:cNvPr id="10" name="Picture 9" descr="Extensio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5943600"/>
            <a:ext cx="4057650" cy="6545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On Your Feet IS in YOUR Hands . . .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 descr="seni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4445000" cy="2971800"/>
          </a:xfrm>
          <a:prstGeom prst="rect">
            <a:avLst/>
          </a:prstGeom>
        </p:spPr>
      </p:pic>
      <p:pic>
        <p:nvPicPr>
          <p:cNvPr id="5" name="Picture 4" descr="smiling cou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524000"/>
            <a:ext cx="3362325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1054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6633"/>
                </a:solidFill>
              </a:rPr>
              <a:t>Falls are not inevitable.  Assess your home,</a:t>
            </a:r>
          </a:p>
          <a:p>
            <a:r>
              <a:rPr lang="en-US" sz="2800" dirty="0" smtClean="0">
                <a:solidFill>
                  <a:srgbClr val="996633"/>
                </a:solidFill>
              </a:rPr>
              <a:t>and make modifications to ensure your orthopedic</a:t>
            </a:r>
          </a:p>
          <a:p>
            <a:r>
              <a:rPr lang="en-US" sz="2800" dirty="0" smtClean="0">
                <a:solidFill>
                  <a:srgbClr val="996633"/>
                </a:solidFill>
              </a:rPr>
              <a:t>health.</a:t>
            </a:r>
            <a:endParaRPr lang="en-US" sz="2800" dirty="0">
              <a:solidFill>
                <a:srgbClr val="996633"/>
              </a:solidFill>
            </a:endParaRPr>
          </a:p>
        </p:txBody>
      </p:sp>
      <p:pic>
        <p:nvPicPr>
          <p:cNvPr id="7" name="Picture 6" descr="Extension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6172200"/>
            <a:ext cx="3886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Importance of Preventing Falls: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C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1447800"/>
            <a:ext cx="19812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16764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66"/>
                </a:solidFill>
              </a:rPr>
              <a:t>●More than one third (1/3) of Americans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aged 65 and older fall each year, with 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falls accounting for the greatest number of injury-related deaths.  </a:t>
            </a:r>
            <a:endParaRPr lang="en-US" sz="2400" dirty="0">
              <a:solidFill>
                <a:srgbClr val="FF9966"/>
              </a:solidFill>
            </a:endParaRPr>
          </a:p>
        </p:txBody>
      </p:sp>
      <p:pic>
        <p:nvPicPr>
          <p:cNvPr id="5" name="Picture 4" descr="senior with wal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581400"/>
            <a:ext cx="2241062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3352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6633"/>
                </a:solidFill>
              </a:rPr>
              <a:t>●Falls are the leading cause of fractures and </a:t>
            </a:r>
            <a:endParaRPr lang="en-US" sz="2400" dirty="0">
              <a:solidFill>
                <a:srgbClr val="996633"/>
              </a:solidFill>
            </a:endParaRPr>
          </a:p>
          <a:p>
            <a:r>
              <a:rPr lang="en-US" sz="2400" dirty="0">
                <a:solidFill>
                  <a:srgbClr val="996633"/>
                </a:solidFill>
              </a:rPr>
              <a:t>t</a:t>
            </a:r>
            <a:r>
              <a:rPr lang="en-US" sz="2400" dirty="0" smtClean="0">
                <a:solidFill>
                  <a:srgbClr val="996633"/>
                </a:solidFill>
              </a:rPr>
              <a:t>raumatic brain injuries.</a:t>
            </a:r>
            <a:endParaRPr lang="en-US" sz="2400" dirty="0">
              <a:solidFill>
                <a:srgbClr val="9966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006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66"/>
                </a:solidFill>
              </a:rPr>
              <a:t>●Fifty percent of individuals who fracture a hip will never again walk without assistance.</a:t>
            </a:r>
            <a:endParaRPr lang="en-US" sz="2400" dirty="0">
              <a:solidFill>
                <a:srgbClr val="FF9966"/>
              </a:solidFill>
            </a:endParaRPr>
          </a:p>
        </p:txBody>
      </p:sp>
      <p:pic>
        <p:nvPicPr>
          <p:cNvPr id="9" name="Picture 8" descr="Extension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6019800"/>
            <a:ext cx="3200400" cy="65451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Fear of Falling:  The Catch-22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spider-web-magno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28194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16764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66"/>
                </a:solidFill>
              </a:rPr>
              <a:t>●An innate fear of falling often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deters many older people from</a:t>
            </a:r>
          </a:p>
          <a:p>
            <a:r>
              <a:rPr lang="en-US" sz="2400" dirty="0">
                <a:solidFill>
                  <a:srgbClr val="FF9966"/>
                </a:solidFill>
              </a:rPr>
              <a:t>p</a:t>
            </a:r>
            <a:r>
              <a:rPr lang="en-US" sz="2400" dirty="0" smtClean="0">
                <a:solidFill>
                  <a:srgbClr val="FF9966"/>
                </a:solidFill>
              </a:rPr>
              <a:t>hysical activity.  </a:t>
            </a:r>
            <a:r>
              <a:rPr lang="en-US" sz="2400" dirty="0" smtClean="0">
                <a:solidFill>
                  <a:srgbClr val="996633"/>
                </a:solidFill>
              </a:rPr>
              <a:t>Conversely,</a:t>
            </a:r>
          </a:p>
          <a:p>
            <a:r>
              <a:rPr lang="en-US" sz="2400" dirty="0">
                <a:solidFill>
                  <a:srgbClr val="996633"/>
                </a:solidFill>
              </a:rPr>
              <a:t>r</a:t>
            </a:r>
            <a:r>
              <a:rPr lang="en-US" sz="2400" dirty="0" smtClean="0">
                <a:solidFill>
                  <a:srgbClr val="996633"/>
                </a:solidFill>
              </a:rPr>
              <a:t>educed levels of activity </a:t>
            </a:r>
            <a:r>
              <a:rPr lang="en-US" sz="2400" i="1" dirty="0" smtClean="0">
                <a:solidFill>
                  <a:srgbClr val="996633"/>
                </a:solidFill>
              </a:rPr>
              <a:t>contribute</a:t>
            </a:r>
          </a:p>
          <a:p>
            <a:r>
              <a:rPr lang="en-US" sz="2400" dirty="0">
                <a:solidFill>
                  <a:srgbClr val="996633"/>
                </a:solidFill>
              </a:rPr>
              <a:t>t</a:t>
            </a:r>
            <a:r>
              <a:rPr lang="en-US" sz="2400" dirty="0" smtClean="0">
                <a:solidFill>
                  <a:srgbClr val="996633"/>
                </a:solidFill>
              </a:rPr>
              <a:t>o the likelihood of falling.</a:t>
            </a:r>
            <a:endParaRPr lang="en-US" sz="2400" dirty="0">
              <a:solidFill>
                <a:srgbClr val="FF99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962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**Conclusion:  Regular exercise is an important preventive measure!!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exercising seni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1" y="4876800"/>
            <a:ext cx="1905000" cy="1524000"/>
          </a:xfrm>
          <a:prstGeom prst="rect">
            <a:avLst/>
          </a:prstGeom>
        </p:spPr>
      </p:pic>
      <p:pic>
        <p:nvPicPr>
          <p:cNvPr id="7" name="Picture 6" descr="Extension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5867400"/>
            <a:ext cx="3352800" cy="65451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 descr="senior coup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4876800"/>
            <a:ext cx="23622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Health-Related Causes of Falls:</a:t>
            </a:r>
            <a:endParaRPr lang="en-US" sz="3200" dirty="0"/>
          </a:p>
        </p:txBody>
      </p:sp>
      <p:pic>
        <p:nvPicPr>
          <p:cNvPr id="3" name="Picture 2" descr="eye ex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2514600" cy="3200400"/>
          </a:xfrm>
          <a:prstGeom prst="rect">
            <a:avLst/>
          </a:prstGeom>
        </p:spPr>
      </p:pic>
      <p:pic>
        <p:nvPicPr>
          <p:cNvPr id="4" name="Picture 3" descr="hearing ex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2362200"/>
            <a:ext cx="22098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1143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9966"/>
                </a:solidFill>
              </a:rPr>
              <a:t>●</a:t>
            </a:r>
            <a:r>
              <a:rPr lang="en-US" sz="2400" b="1" dirty="0" smtClean="0">
                <a:solidFill>
                  <a:srgbClr val="FF9966"/>
                </a:solidFill>
              </a:rPr>
              <a:t>Impaired Vision </a:t>
            </a:r>
            <a:r>
              <a:rPr lang="en-US" sz="2400" dirty="0" smtClean="0">
                <a:solidFill>
                  <a:srgbClr val="FF9966"/>
                </a:solidFill>
              </a:rPr>
              <a:t>accounts for some falls, highlighting the importance of regular eye exams.</a:t>
            </a:r>
            <a:endParaRPr lang="en-US" sz="2400" b="1" dirty="0">
              <a:solidFill>
                <a:srgbClr val="FF99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191000"/>
            <a:ext cx="571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6633"/>
                </a:solidFill>
              </a:rPr>
              <a:t>●</a:t>
            </a:r>
            <a:r>
              <a:rPr lang="en-US" sz="2400" b="1" dirty="0" smtClean="0">
                <a:solidFill>
                  <a:srgbClr val="996633"/>
                </a:solidFill>
              </a:rPr>
              <a:t>Inner Ear Disturbances </a:t>
            </a:r>
            <a:r>
              <a:rPr lang="en-US" sz="2400" dirty="0" smtClean="0">
                <a:solidFill>
                  <a:srgbClr val="996633"/>
                </a:solidFill>
              </a:rPr>
              <a:t>are common among seniors and may occur without the telltale symptoms of discomfort or dizziness.  A fall without obvious causation indicates the need for a screening.</a:t>
            </a:r>
            <a:r>
              <a:rPr lang="en-US" dirty="0" smtClean="0">
                <a:solidFill>
                  <a:srgbClr val="996633"/>
                </a:solidFill>
              </a:rPr>
              <a:t>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Smoking, diabetes, and hypertension contribute to inner ear disorders.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 descr="Extension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5943600"/>
            <a:ext cx="2819400" cy="65451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Health-Related Causes (continued)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prescrip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2209800" cy="1905000"/>
          </a:xfrm>
          <a:prstGeom prst="rect">
            <a:avLst/>
          </a:prstGeom>
        </p:spPr>
      </p:pic>
      <p:pic>
        <p:nvPicPr>
          <p:cNvPr id="6" name="Picture 5" descr="unbalanc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524000"/>
            <a:ext cx="1752600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048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66"/>
                </a:solidFill>
              </a:rPr>
              <a:t>●Some </a:t>
            </a:r>
            <a:r>
              <a:rPr lang="en-US" sz="2400" b="1" dirty="0" smtClean="0">
                <a:solidFill>
                  <a:srgbClr val="996633"/>
                </a:solidFill>
              </a:rPr>
              <a:t>prescription medications </a:t>
            </a:r>
            <a:r>
              <a:rPr lang="en-US" sz="2400" dirty="0" smtClean="0">
                <a:solidFill>
                  <a:srgbClr val="FF9966"/>
                </a:solidFill>
              </a:rPr>
              <a:t>may inhibit natural balance, necessitating consultation with a physician.</a:t>
            </a:r>
            <a:endParaRPr lang="en-US" sz="2400" dirty="0">
              <a:solidFill>
                <a:srgbClr val="FF99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1148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6633"/>
                </a:solidFill>
              </a:rPr>
              <a:t>●</a:t>
            </a:r>
            <a:r>
              <a:rPr lang="en-US" sz="2400" b="1" dirty="0" smtClean="0">
                <a:solidFill>
                  <a:srgbClr val="996633"/>
                </a:solidFill>
              </a:rPr>
              <a:t>Undiagnosed Urinary Tract Infections </a:t>
            </a:r>
            <a:r>
              <a:rPr lang="en-US" sz="2400" dirty="0" smtClean="0">
                <a:solidFill>
                  <a:srgbClr val="996633"/>
                </a:solidFill>
              </a:rPr>
              <a:t>(UFIs) may result in falls.  </a:t>
            </a:r>
            <a:r>
              <a:rPr lang="en-US" sz="2400" dirty="0" smtClean="0">
                <a:solidFill>
                  <a:srgbClr val="FF9966"/>
                </a:solidFill>
              </a:rPr>
              <a:t>If you are suffering from incontinence, discomfort, urgency, or other changes in urinary function, consult your doctor.</a:t>
            </a:r>
            <a:endParaRPr lang="en-US" sz="2400" dirty="0">
              <a:solidFill>
                <a:srgbClr val="996633"/>
              </a:solidFill>
            </a:endParaRPr>
          </a:p>
        </p:txBody>
      </p:sp>
      <p:pic>
        <p:nvPicPr>
          <p:cNvPr id="11" name="Picture 10" descr="Extension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5943600"/>
            <a:ext cx="3600450" cy="6545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Home Modification Plan:  LIGHTING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 descr="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2971800" cy="4800600"/>
          </a:xfrm>
          <a:prstGeom prst="rect">
            <a:avLst/>
          </a:prstGeom>
        </p:spPr>
      </p:pic>
      <p:pic>
        <p:nvPicPr>
          <p:cNvPr id="5" name="Picture 4" descr="light bul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295400"/>
            <a:ext cx="2609850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2819400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9966"/>
                </a:solidFill>
              </a:rPr>
              <a:t>● Keeping a home </a:t>
            </a:r>
            <a:r>
              <a:rPr lang="en-US" sz="2400" b="1" dirty="0" smtClean="0">
                <a:solidFill>
                  <a:srgbClr val="996633"/>
                </a:solidFill>
              </a:rPr>
              <a:t>well lit</a:t>
            </a:r>
            <a:r>
              <a:rPr lang="en-US" sz="2400" dirty="0" smtClean="0">
                <a:solidFill>
                  <a:srgbClr val="FF9966"/>
                </a:solidFill>
              </a:rPr>
              <a:t>, both inside and out, is essential to fall safety.</a:t>
            </a:r>
          </a:p>
          <a:p>
            <a:pPr algn="ctr"/>
            <a:r>
              <a:rPr lang="en-US" sz="2400" dirty="0" smtClean="0">
                <a:solidFill>
                  <a:srgbClr val="996633"/>
                </a:solidFill>
              </a:rPr>
              <a:t>●Install </a:t>
            </a:r>
            <a:r>
              <a:rPr lang="en-US" sz="2400" b="1" dirty="0" smtClean="0">
                <a:solidFill>
                  <a:srgbClr val="FF9966"/>
                </a:solidFill>
              </a:rPr>
              <a:t>night lights </a:t>
            </a:r>
            <a:r>
              <a:rPr lang="en-US" sz="2400" dirty="0" smtClean="0">
                <a:solidFill>
                  <a:srgbClr val="996633"/>
                </a:solidFill>
              </a:rPr>
              <a:t>in the bedroom, bathroom, kitchen, and stairway.</a:t>
            </a:r>
          </a:p>
          <a:p>
            <a:pPr algn="ctr"/>
            <a:r>
              <a:rPr lang="en-US" sz="2400" dirty="0" smtClean="0">
                <a:solidFill>
                  <a:srgbClr val="FF9966"/>
                </a:solidFill>
              </a:rPr>
              <a:t>●Use dusk-to-dawn lights at your home’s entryway.</a:t>
            </a:r>
          </a:p>
          <a:p>
            <a:pPr algn="ctr"/>
            <a:r>
              <a:rPr lang="en-US" sz="2400" dirty="0" smtClean="0">
                <a:solidFill>
                  <a:srgbClr val="996633"/>
                </a:solidFill>
              </a:rPr>
              <a:t>●Change light bulbs as soon as they burn out.</a:t>
            </a:r>
          </a:p>
        </p:txBody>
      </p:sp>
      <p:pic>
        <p:nvPicPr>
          <p:cNvPr id="8" name="Picture 7" descr="Extension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6203482"/>
            <a:ext cx="3429000" cy="502118"/>
          </a:xfrm>
          <a:prstGeom prst="rect">
            <a:avLst/>
          </a:prstGeom>
        </p:spPr>
      </p:pic>
      <p:pic>
        <p:nvPicPr>
          <p:cNvPr id="9" name="Picture 8" descr="la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295400"/>
            <a:ext cx="16764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Home Modification Plan:  ENTRYWAY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home entry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3225800" cy="444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1828800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66"/>
                </a:solidFill>
              </a:rPr>
              <a:t>●Keep sidewalks in good repair.</a:t>
            </a:r>
          </a:p>
          <a:p>
            <a:endParaRPr lang="en-US" sz="2400" dirty="0" smtClean="0">
              <a:solidFill>
                <a:srgbClr val="FF9966"/>
              </a:solidFill>
            </a:endParaRPr>
          </a:p>
          <a:p>
            <a:r>
              <a:rPr lang="en-US" sz="2400" dirty="0" smtClean="0">
                <a:solidFill>
                  <a:srgbClr val="996633"/>
                </a:solidFill>
              </a:rPr>
              <a:t>●Make certain walkway is free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  of trip and slip hazards.</a:t>
            </a:r>
          </a:p>
          <a:p>
            <a:endParaRPr lang="en-US" sz="2400" dirty="0" smtClean="0">
              <a:solidFill>
                <a:srgbClr val="996633"/>
              </a:solidFill>
            </a:endParaRPr>
          </a:p>
          <a:p>
            <a:r>
              <a:rPr lang="en-US" sz="2400" dirty="0" smtClean="0">
                <a:solidFill>
                  <a:srgbClr val="FF9966"/>
                </a:solidFill>
              </a:rPr>
              <a:t>●Place a sturdy chair inside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  your hallway or mud room for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  changing out of boots/wet 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  shoes.</a:t>
            </a:r>
          </a:p>
          <a:p>
            <a:endParaRPr lang="en-US" sz="2400" dirty="0">
              <a:solidFill>
                <a:srgbClr val="FF9966"/>
              </a:solidFill>
            </a:endParaRPr>
          </a:p>
        </p:txBody>
      </p:sp>
      <p:pic>
        <p:nvPicPr>
          <p:cNvPr id="7" name="Picture 6" descr="Extension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5791200"/>
            <a:ext cx="4057650" cy="6545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Home Modification Plan:  KITCHEN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66"/>
                </a:solidFill>
              </a:rPr>
              <a:t>●Use only </a:t>
            </a:r>
            <a:r>
              <a:rPr lang="en-US" sz="2400" b="1" dirty="0" smtClean="0">
                <a:solidFill>
                  <a:srgbClr val="996633"/>
                </a:solidFill>
              </a:rPr>
              <a:t>non-skid</a:t>
            </a:r>
            <a:r>
              <a:rPr lang="en-US" sz="2400" dirty="0" smtClean="0">
                <a:solidFill>
                  <a:srgbClr val="FF9966"/>
                </a:solidFill>
              </a:rPr>
              <a:t> floor wax.</a:t>
            </a:r>
            <a:endParaRPr lang="en-US" sz="2400" dirty="0">
              <a:solidFill>
                <a:srgbClr val="FF99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6633"/>
                </a:solidFill>
              </a:rPr>
              <a:t>●Dispose of any throw/scatter rugs.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●Store most often-used dishes, glasses, and food 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  preparation items at waist or easy-to reach height.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●When you must access higher cabinets or shelves, use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  only a secure step stool with attached handrail.  (Do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  NOT use a kitchen chair.)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●Wipe up any kitchen spills IMMEDIATELY.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●Keep a flashlight on hand in case of power 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  outages.</a:t>
            </a:r>
          </a:p>
          <a:p>
            <a:endParaRPr lang="en-US" sz="2400" dirty="0" smtClean="0">
              <a:solidFill>
                <a:srgbClr val="996633"/>
              </a:solidFill>
            </a:endParaRPr>
          </a:p>
          <a:p>
            <a:r>
              <a:rPr lang="en-US" sz="2400" dirty="0" smtClean="0">
                <a:solidFill>
                  <a:srgbClr val="FF9966"/>
                </a:solidFill>
              </a:rPr>
              <a:t> </a:t>
            </a:r>
            <a:endParaRPr lang="en-US" sz="2400" dirty="0">
              <a:solidFill>
                <a:srgbClr val="FF9966"/>
              </a:solidFill>
            </a:endParaRPr>
          </a:p>
        </p:txBody>
      </p:sp>
      <p:pic>
        <p:nvPicPr>
          <p:cNvPr id="6" name="Picture 5" descr="step st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733800"/>
            <a:ext cx="2381250" cy="2857500"/>
          </a:xfrm>
          <a:prstGeom prst="rect">
            <a:avLst/>
          </a:prstGeom>
        </p:spPr>
      </p:pic>
      <p:pic>
        <p:nvPicPr>
          <p:cNvPr id="7" name="Picture 6" descr="Extension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5791200"/>
            <a:ext cx="4057650" cy="6545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Home Modification Plan:  LIVING ROOM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A982-B467-46E4-9C54-73DFC371A52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66"/>
                </a:solidFill>
              </a:rPr>
              <a:t>●Keep clear pathways between furniture items,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  removing trip hazards such as magazine racks,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  footrests, etc.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●Secure electrical, phone, and other cords away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  from pathways (but not under carpet/rugs.)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●Avoid throw rugs.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●Use only chairs/sofas from which you can easily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  stand (avoiding those that are deep/low/slouchy.)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●Make certain a light switch/lamp is within easy</a:t>
            </a:r>
          </a:p>
          <a:p>
            <a:r>
              <a:rPr lang="en-US" sz="2400" dirty="0" smtClean="0">
                <a:solidFill>
                  <a:srgbClr val="FF9966"/>
                </a:solidFill>
              </a:rPr>
              <a:t>  reach at the entrance.</a:t>
            </a:r>
            <a:endParaRPr lang="en-US" sz="2400" dirty="0">
              <a:solidFill>
                <a:srgbClr val="996633"/>
              </a:solidFill>
            </a:endParaRPr>
          </a:p>
        </p:txBody>
      </p:sp>
      <p:pic>
        <p:nvPicPr>
          <p:cNvPr id="6" name="Picture 5" descr="seniors in living 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876800"/>
            <a:ext cx="3181350" cy="1800225"/>
          </a:xfrm>
          <a:prstGeom prst="rect">
            <a:avLst/>
          </a:prstGeom>
        </p:spPr>
      </p:pic>
      <p:pic>
        <p:nvPicPr>
          <p:cNvPr id="7" name="Picture 6" descr="Extensio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867400"/>
            <a:ext cx="4057650" cy="65451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637</TotalTime>
  <Words>1004</Words>
  <Application>Microsoft Office PowerPoint</Application>
  <PresentationFormat>On-screen Show (4:3)</PresentationFormat>
  <Paragraphs>151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On Your Feet Is in Your Hands:</vt:lpstr>
      <vt:lpstr>The Importance of Preventing Falls:</vt:lpstr>
      <vt:lpstr>Fear of Falling:  The Catch-22</vt:lpstr>
      <vt:lpstr>Slide 4</vt:lpstr>
      <vt:lpstr>Health-Related Causes (continued)</vt:lpstr>
      <vt:lpstr>Home Modification Plan:  LIGHTING</vt:lpstr>
      <vt:lpstr>Home Modification Plan:  ENTRYWAY</vt:lpstr>
      <vt:lpstr>Home Modification Plan:  KITCHEN</vt:lpstr>
      <vt:lpstr>Home Modification Plan:  LIVING ROOM</vt:lpstr>
      <vt:lpstr>Home Modification Plan:  STAIRWAYS</vt:lpstr>
      <vt:lpstr>Stairway Safety Tips (continued)</vt:lpstr>
      <vt:lpstr>Home Modification Plan:  BATHROOM</vt:lpstr>
      <vt:lpstr>Home Modification Plan:  BEDROOM</vt:lpstr>
      <vt:lpstr> Fall Prevention:  Quick CHECKLIST</vt:lpstr>
      <vt:lpstr>On Your Feet IS in YOUR Hands . . .</vt:lpstr>
    </vt:vector>
  </TitlesOfParts>
  <Company>University of Tennessee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bhinds</dc:creator>
  <cp:lastModifiedBy>Thacker, Kathy</cp:lastModifiedBy>
  <cp:revision>67</cp:revision>
  <dcterms:created xsi:type="dcterms:W3CDTF">2009-06-12T13:56:55Z</dcterms:created>
  <dcterms:modified xsi:type="dcterms:W3CDTF">2009-09-18T20:50:56Z</dcterms:modified>
</cp:coreProperties>
</file>